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81" r:id="rId5"/>
    <p:sldMasterId id="2147483832" r:id="rId6"/>
    <p:sldMasterId id="2147483801" r:id="rId7"/>
  </p:sldMasterIdLst>
  <p:notesMasterIdLst>
    <p:notesMasterId r:id="rId40"/>
  </p:notesMasterIdLst>
  <p:handoutMasterIdLst>
    <p:handoutMasterId r:id="rId41"/>
  </p:handoutMasterIdLst>
  <p:sldIdLst>
    <p:sldId id="419" r:id="rId8"/>
    <p:sldId id="2076138006" r:id="rId9"/>
    <p:sldId id="2076137889" r:id="rId10"/>
    <p:sldId id="2076138027" r:id="rId11"/>
    <p:sldId id="2076138007" r:id="rId12"/>
    <p:sldId id="2076138004" r:id="rId13"/>
    <p:sldId id="2076137997" r:id="rId14"/>
    <p:sldId id="2076137888" r:id="rId15"/>
    <p:sldId id="2076138017" r:id="rId16"/>
    <p:sldId id="264" r:id="rId17"/>
    <p:sldId id="2076138018" r:id="rId18"/>
    <p:sldId id="2076138039" r:id="rId19"/>
    <p:sldId id="2076138040" r:id="rId20"/>
    <p:sldId id="2076137887" r:id="rId21"/>
    <p:sldId id="2076138037" r:id="rId22"/>
    <p:sldId id="2076137882" r:id="rId23"/>
    <p:sldId id="2076138042" r:id="rId24"/>
    <p:sldId id="2076138043" r:id="rId25"/>
    <p:sldId id="2076138044" r:id="rId26"/>
    <p:sldId id="2076138045" r:id="rId27"/>
    <p:sldId id="2076138046" r:id="rId28"/>
    <p:sldId id="2076138047" r:id="rId29"/>
    <p:sldId id="2076138048" r:id="rId30"/>
    <p:sldId id="2076138049" r:id="rId31"/>
    <p:sldId id="2076138050" r:id="rId32"/>
    <p:sldId id="2076138051" r:id="rId33"/>
    <p:sldId id="2076138052" r:id="rId34"/>
    <p:sldId id="2076138053" r:id="rId35"/>
    <p:sldId id="2076138054" r:id="rId36"/>
    <p:sldId id="2076138055" r:id="rId37"/>
    <p:sldId id="2076138056" r:id="rId38"/>
    <p:sldId id="2076138057" r:id="rId39"/>
  </p:sldIdLst>
  <p:sldSz cx="12192000" cy="6858000"/>
  <p:notesSz cx="6858000" cy="14001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F94A17-4066-5C70-F958-305D8EB28CF5}" name="Kristen Baker (Red Door Collaborative LLC)" initials="KB(DCL" userId="S::v-krbake@microsoft.com::ae0ac70e-0884-4dbf-aa82-b2610f6b5a47" providerId="AD"/>
  <p188:author id="{06FA5D42-F629-6103-D545-20B1E644A34D}" name="Kristen Baker" initials="KB" userId="Kristen Baker" providerId="None"/>
  <p188:author id="{5BCEA088-214E-5721-0042-0E63ABD2E4C2}" name="Pratibha Sood" initials="PS" userId="S::prsood@microsoft.com::757de0c6-7155-45cc-8575-9f822407d213" providerId="AD"/>
  <p188:author id="{6F201E94-119A-3AB0-099D-057166DBF2C6}" name="Michael Venables" initials="MV" userId="S::michael@reddoorcollaborative.com::79085841-8915-4cac-bb8d-8c27ec1fb837" providerId="AD"/>
  <p188:author id="{B0CF86C0-48AD-4ECD-A6AE-8E5DC4DCFB09}" name="Michael Venables" initials="MV" userId="Michael Venables" providerId="None"/>
  <p188:author id="{56DD6BCD-9047-AF25-0A4E-FEE14F080A4B}" name="Kristen@reddoorcollaborative.com" initials="K" userId="Kristen@reddoorcollaborative.com" providerId="None"/>
  <p188:author id="{837B5DD6-6ED0-2D29-F449-351219C6E8FB}" name="Brian Blanchard (AZURE PNP)" initials="BP" userId="S::brblanch@microsoft.com::8d4157a8-64e6-4b97-b092-1526621426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ael Venables" initials="MV" lastIdx="5" clrIdx="0">
    <p:extLst>
      <p:ext uri="{19B8F6BF-5375-455C-9EA6-DF929625EA0E}">
        <p15:presenceInfo xmlns:p15="http://schemas.microsoft.com/office/powerpoint/2012/main" userId="Michael Venab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4BE8FF"/>
    <a:srgbClr val="737373"/>
    <a:srgbClr val="243A5E"/>
    <a:srgbClr val="4FE7FF"/>
    <a:srgbClr val="50E6FF"/>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BFFFF-18D0-9499-A448-4028E2254699}" v="2" dt="2020-04-27T16:20:59.447"/>
    <p1510:client id="{6A45B2E4-7377-483F-A292-B7C08CCF3257}" v="191" dt="2020-04-24T18:34:12.351"/>
    <p1510:client id="{CE067C6A-5F3F-903A-2048-87D678B7D772}" v="12" dt="2020-04-27T19:59:19.2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6273" autoAdjust="0"/>
  </p:normalViewPr>
  <p:slideViewPr>
    <p:cSldViewPr snapToGrid="0">
      <p:cViewPr varScale="1">
        <p:scale>
          <a:sx n="62" d="100"/>
          <a:sy n="62" d="100"/>
        </p:scale>
        <p:origin x="243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66AE52-FD6C-4196-B41F-C85A4B8491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666E670-459B-4EF8-840A-E2B4A1F11A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FD0C60-874F-4DDD-B34B-CA3D7A4A1EFA}" type="datetimeFigureOut">
              <a:rPr lang="en-US" smtClean="0"/>
              <a:t>4/30/2020</a:t>
            </a:fld>
            <a:endParaRPr lang="en-US"/>
          </a:p>
        </p:txBody>
      </p:sp>
      <p:sp>
        <p:nvSpPr>
          <p:cNvPr id="4" name="Footer Placeholder 3">
            <a:extLst>
              <a:ext uri="{FF2B5EF4-FFF2-40B4-BE49-F238E27FC236}">
                <a16:creationId xmlns:a16="http://schemas.microsoft.com/office/drawing/2014/main" id="{0DA16F7A-3DF7-4BEF-AFEB-B74DE4BB2A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909A61-4F16-483C-A55A-D0C29BB728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2A3CD4-8F1E-4F82-8173-E84E18639861}" type="slidenum">
              <a:rPr lang="en-US" smtClean="0"/>
              <a:t>‹#›</a:t>
            </a:fld>
            <a:endParaRPr lang="en-US"/>
          </a:p>
        </p:txBody>
      </p:sp>
    </p:spTree>
    <p:extLst>
      <p:ext uri="{BB962C8B-B14F-4D97-AF65-F5344CB8AC3E}">
        <p14:creationId xmlns:p14="http://schemas.microsoft.com/office/powerpoint/2010/main" val="35331500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62E06-E869-4D17-98C7-4AE6D91E26B9}" type="datetimeFigureOut">
              <a:rPr lang="en-US" smtClean="0"/>
              <a:t>4/30/2020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FEC97-7F09-4632-956E-AA25590873A0}" type="slidenum">
              <a:rPr lang="en-US" smtClean="0"/>
              <a:t>‹#›</a:t>
            </a:fld>
            <a:endParaRPr lang="en-US"/>
          </a:p>
        </p:txBody>
      </p:sp>
    </p:spTree>
    <p:extLst>
      <p:ext uri="{BB962C8B-B14F-4D97-AF65-F5344CB8AC3E}">
        <p14:creationId xmlns:p14="http://schemas.microsoft.com/office/powerpoint/2010/main" val="33045857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n-us/story/747179-brooks-consumergoods-microsoft365"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defTabSz="93135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35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52D90798-2654-1F4D-AF7F-5BD59530B040}" type="datetime1">
              <a:rPr lang="en-US">
                <a:solidFill>
                  <a:srgbClr val="000000"/>
                </a:solidFill>
                <a:latin typeface="Segoe UI" panose="020B0502040204020203" pitchFamily="34" charset="0"/>
              </a:rPr>
              <a:pPr defTabSz="931863" fontAlgn="base">
                <a:spcBef>
                  <a:spcPct val="0"/>
                </a:spcBef>
                <a:spcAft>
                  <a:spcPct val="0"/>
                </a:spcAft>
              </a:pPr>
              <a:t>4/30/2020</a:t>
            </a:fld>
            <a:endParaRPr lang="en-US">
              <a:solidFill>
                <a:srgbClr val="000000"/>
              </a:solidFill>
              <a:latin typeface="Segoe UI" panose="020B0502040204020203" pitchFamily="34"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44B3129B-E286-A249-B8A1-C5CBF3880587}" type="slidenum">
              <a:rPr lang="en-US">
                <a:solidFill>
                  <a:srgbClr val="000000"/>
                </a:solidFill>
                <a:latin typeface="Segoe UI" panose="020B0502040204020203" pitchFamily="34" charset="0"/>
              </a:rPr>
              <a:pPr defTabSz="931863" fontAlgn="base">
                <a:spcBef>
                  <a:spcPct val="0"/>
                </a:spcBef>
                <a:spcAft>
                  <a:spcPct val="0"/>
                </a:spcAft>
              </a:pPr>
              <a:t>1</a:t>
            </a:fld>
            <a:endParaRPr lang="en-US">
              <a:solidFill>
                <a:srgbClr val="000000"/>
              </a:solidFill>
              <a:latin typeface="Segoe UI" panose="020B0502040204020203" pitchFamily="34"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1" kern="1200" dirty="0">
                <a:solidFill>
                  <a:schemeClr val="tx1"/>
                </a:solidFill>
                <a:effectLst/>
                <a:latin typeface="Segoe"/>
                <a:ea typeface="+mn-ea"/>
                <a:cs typeface="+mn-cs"/>
              </a:rPr>
              <a:t>&lt;Key point&gt;: </a:t>
            </a:r>
            <a:r>
              <a:rPr lang="en-US" b="1" dirty="0">
                <a:latin typeface="Segoe"/>
              </a:rPr>
              <a:t>You can resolve business</a:t>
            </a:r>
            <a:r>
              <a:rPr lang="en-US" sz="1200" b="1" kern="1200" dirty="0">
                <a:solidFill>
                  <a:schemeClr val="tx1"/>
                </a:solidFill>
                <a:effectLst/>
                <a:latin typeface="Segoe"/>
                <a:ea typeface="+mn-ea"/>
                <a:cs typeface="+mn-cs"/>
              </a:rPr>
              <a:t> challenges</a:t>
            </a:r>
            <a:r>
              <a:rPr lang="en-US" b="1" dirty="0">
                <a:latin typeface="Segoe"/>
              </a:rPr>
              <a:t> when you </a:t>
            </a:r>
            <a:r>
              <a:rPr lang="en-US" sz="1200" b="1" kern="1200" dirty="0">
                <a:solidFill>
                  <a:schemeClr val="tx1"/>
                </a:solidFill>
                <a:effectLst/>
                <a:latin typeface="Segoe"/>
                <a:ea typeface="+mn-ea"/>
                <a:cs typeface="+mn-cs"/>
              </a:rPr>
              <a:t>assess </a:t>
            </a:r>
            <a:r>
              <a:rPr lang="en-US" b="1" dirty="0">
                <a:latin typeface="Segoe"/>
              </a:rPr>
              <a:t>your </a:t>
            </a:r>
            <a:r>
              <a:rPr lang="en-US" sz="1200" b="1" kern="1200" dirty="0">
                <a:solidFill>
                  <a:schemeClr val="tx1"/>
                </a:solidFill>
                <a:effectLst/>
                <a:latin typeface="Segoe"/>
                <a:ea typeface="+mn-ea"/>
                <a:cs typeface="+mn-cs"/>
              </a:rPr>
              <a:t>business and find the gaps.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a:solidFill>
                <a:schemeClr val="tx1"/>
              </a:solidFill>
              <a:effectLst/>
              <a:latin typeface="Segoe"/>
              <a:ea typeface="+mn-ea"/>
              <a:cs typeface="+mn-cs"/>
            </a:endParaRPr>
          </a:p>
          <a:p>
            <a:pPr>
              <a:buFont typeface="Arial" panose="020B0604020202020204" pitchFamily="34" charset="0"/>
              <a:defRPr/>
            </a:pPr>
            <a:r>
              <a:rPr lang="en-US" dirty="0">
                <a:latin typeface="Segoe"/>
              </a:rPr>
              <a:t>You're thinking </a:t>
            </a:r>
            <a:r>
              <a:rPr lang="en-US" sz="1200" b="0" kern="1200" dirty="0">
                <a:solidFill>
                  <a:schemeClr val="tx1"/>
                </a:solidFill>
                <a:effectLst/>
                <a:latin typeface="Segoe"/>
                <a:ea typeface="+mn-ea"/>
                <a:cs typeface="+mn-cs"/>
              </a:rPr>
              <a:t>about driving </a:t>
            </a:r>
            <a:r>
              <a:rPr lang="en-US" dirty="0">
                <a:latin typeface="Segoe"/>
              </a:rPr>
              <a:t>your company’s</a:t>
            </a:r>
            <a:r>
              <a:rPr lang="en-US" sz="1200" b="0" kern="1200" dirty="0">
                <a:solidFill>
                  <a:schemeClr val="tx1"/>
                </a:solidFill>
                <a:effectLst/>
                <a:latin typeface="Segoe"/>
                <a:ea typeface="+mn-ea"/>
                <a:cs typeface="+mn-cs"/>
              </a:rPr>
              <a:t> cloud adoption effort forward.</a:t>
            </a:r>
            <a:endParaRPr lang="en-US" sz="1200" b="0" kern="1200" dirty="0">
              <a:solidFill>
                <a:schemeClr val="tx1"/>
              </a:solidFill>
              <a:effectLst/>
              <a:latin typeface="Segoe"/>
            </a:endParaRPr>
          </a:p>
          <a:p>
            <a:pPr>
              <a:buFont typeface="Arial" panose="020B0604020202020204" pitchFamily="34" charset="0"/>
              <a:defRPr/>
            </a:pPr>
            <a:r>
              <a:rPr lang="en-US" dirty="0">
                <a:latin typeface="Segoe"/>
              </a:rPr>
              <a:t>And you're thinking about </a:t>
            </a:r>
            <a:r>
              <a:rPr lang="en-US" sz="1200" b="0" kern="1200" dirty="0">
                <a:solidFill>
                  <a:schemeClr val="tx1"/>
                </a:solidFill>
                <a:effectLst/>
                <a:latin typeface="Segoe"/>
                <a:ea typeface="+mn-ea"/>
                <a:cs typeface="+mn-cs"/>
              </a:rPr>
              <a:t>aligning </a:t>
            </a:r>
            <a:r>
              <a:rPr lang="en-US" dirty="0">
                <a:latin typeface="Segoe"/>
              </a:rPr>
              <a:t>your </a:t>
            </a:r>
            <a:r>
              <a:rPr lang="en-US" sz="1200" b="0" kern="1200" dirty="0">
                <a:solidFill>
                  <a:schemeClr val="tx1"/>
                </a:solidFill>
                <a:effectLst/>
                <a:latin typeface="Segoe"/>
                <a:ea typeface="+mn-ea"/>
                <a:cs typeface="+mn-cs"/>
              </a:rPr>
              <a:t>company’s cloud adoption effort to </a:t>
            </a:r>
            <a:r>
              <a:rPr lang="en-US" dirty="0">
                <a:latin typeface="Segoe"/>
              </a:rPr>
              <a:t>your business</a:t>
            </a:r>
            <a:r>
              <a:rPr lang="en-US" sz="1200" b="0" kern="1200" dirty="0">
                <a:solidFill>
                  <a:schemeClr val="tx1"/>
                </a:solidFill>
                <a:effectLst/>
                <a:latin typeface="Segoe"/>
                <a:ea typeface="+mn-ea"/>
                <a:cs typeface="+mn-cs"/>
              </a:rPr>
              <a:t> </a:t>
            </a:r>
            <a:r>
              <a:rPr lang="en-US" dirty="0">
                <a:latin typeface="Segoe"/>
              </a:rPr>
              <a:t>strategy. That might be reducing</a:t>
            </a:r>
            <a:r>
              <a:rPr lang="en-US" sz="1200" b="0" i="0" kern="1200" dirty="0">
                <a:solidFill>
                  <a:schemeClr val="tx1"/>
                </a:solidFill>
                <a:effectLst/>
                <a:latin typeface="Segoe"/>
                <a:ea typeface="+mn-ea"/>
                <a:cs typeface="+mn-cs"/>
              </a:rPr>
              <a:t> </a:t>
            </a:r>
            <a:r>
              <a:rPr lang="en-US" dirty="0">
                <a:latin typeface="Segoe"/>
              </a:rPr>
              <a:t>costs, or enabling</a:t>
            </a:r>
            <a:r>
              <a:rPr lang="en-US" sz="1200" b="0" i="0" kern="1200" dirty="0">
                <a:solidFill>
                  <a:schemeClr val="tx1"/>
                </a:solidFill>
                <a:effectLst/>
                <a:latin typeface="Segoe"/>
                <a:ea typeface="+mn-ea"/>
                <a:cs typeface="+mn-cs"/>
              </a:rPr>
              <a:t> expansion into new markets </a:t>
            </a:r>
            <a:r>
              <a:rPr lang="en-US" dirty="0">
                <a:latin typeface="Segoe"/>
              </a:rPr>
              <a:t>like Maria</a:t>
            </a:r>
            <a:r>
              <a:rPr lang="en-US" sz="1200" b="0" i="0" kern="1200" dirty="0">
                <a:solidFill>
                  <a:schemeClr val="tx1"/>
                </a:solidFill>
                <a:effectLst/>
                <a:latin typeface="Segoe"/>
                <a:ea typeface="+mn-ea"/>
                <a:cs typeface="+mn-cs"/>
              </a:rPr>
              <a:t>.</a:t>
            </a:r>
            <a:endParaRPr lang="en-US" sz="1200" b="0" kern="1200" dirty="0">
              <a:solidFill>
                <a:schemeClr val="tx1"/>
              </a:solidFill>
              <a:effectLst/>
              <a:latin typeface="Segoe"/>
            </a:endParaRPr>
          </a:p>
          <a:p>
            <a:pPr>
              <a:buFont typeface="Arial" panose="020B0604020202020204" pitchFamily="34" charset="0"/>
              <a:defRPr/>
            </a:pPr>
            <a:endParaRPr lang="en-US">
              <a:latin typeface="Segoe"/>
            </a:endParaRPr>
          </a:p>
          <a:p>
            <a:pPr>
              <a:buFont typeface="Arial" panose="020B0604020202020204" pitchFamily="34" charset="0"/>
              <a:defRPr/>
            </a:pPr>
            <a:r>
              <a:rPr lang="en-US" sz="1200" b="0" kern="1200" dirty="0">
                <a:solidFill>
                  <a:schemeClr val="tx1"/>
                </a:solidFill>
                <a:effectLst/>
                <a:latin typeface="Segoe"/>
                <a:ea typeface="+mn-ea"/>
                <a:cs typeface="+mn-cs"/>
              </a:rPr>
              <a:t>Where do </a:t>
            </a:r>
            <a:r>
              <a:rPr lang="en-US" dirty="0">
                <a:latin typeface="Segoe"/>
              </a:rPr>
              <a:t>you </a:t>
            </a:r>
            <a:r>
              <a:rPr lang="en-US" sz="1200" b="0" kern="1200" dirty="0">
                <a:solidFill>
                  <a:schemeClr val="tx1"/>
                </a:solidFill>
                <a:effectLst/>
                <a:latin typeface="Segoe"/>
                <a:ea typeface="+mn-ea"/>
                <a:cs typeface="+mn-cs"/>
              </a:rPr>
              <a:t>begin </a:t>
            </a:r>
            <a:r>
              <a:rPr lang="en-US" dirty="0">
                <a:latin typeface="Segoe"/>
              </a:rPr>
              <a:t>your </a:t>
            </a:r>
            <a:r>
              <a:rPr lang="en-US" sz="1200" b="0" kern="1200" dirty="0">
                <a:solidFill>
                  <a:schemeClr val="tx1"/>
                </a:solidFill>
                <a:effectLst/>
                <a:latin typeface="Segoe"/>
                <a:ea typeface="+mn-ea"/>
                <a:cs typeface="+mn-cs"/>
              </a:rPr>
              <a:t>cloud journey?</a:t>
            </a:r>
            <a:r>
              <a:rPr lang="en-US" dirty="0">
                <a:latin typeface="Segoe"/>
              </a:rPr>
              <a:t> </a:t>
            </a:r>
            <a:endParaRPr lang="en-US">
              <a:latin typeface="Calibri" panose="020F0502020204030204"/>
              <a:cs typeface="Calibri" panose="020F0502020204030204"/>
            </a:endParaRPr>
          </a:p>
          <a:p>
            <a:pPr marL="285750" indent="-285750">
              <a:buFont typeface="Arial" panose="020B0604020202020204" pitchFamily="34" charset="0"/>
              <a:buChar char="•"/>
              <a:defRPr/>
            </a:pPr>
            <a:r>
              <a:rPr lang="en-US" dirty="0">
                <a:latin typeface="Segoe"/>
              </a:rPr>
              <a:t>Start with the </a:t>
            </a:r>
            <a:r>
              <a:rPr lang="en-US" b="1" dirty="0">
                <a:latin typeface="Segoe"/>
              </a:rPr>
              <a:t>why</a:t>
            </a:r>
            <a:r>
              <a:rPr lang="en-US" dirty="0"/>
              <a:t>—</a:t>
            </a:r>
            <a:r>
              <a:rPr lang="en-US" dirty="0">
                <a:latin typeface="Segoe"/>
              </a:rPr>
              <a:t>why do you want to move your business to the cloud?</a:t>
            </a:r>
            <a:endParaRPr lang="en-US" b="0" kern="1200" dirty="0">
              <a:effectLst/>
              <a:cs typeface="Calibri"/>
            </a:endParaRPr>
          </a:p>
          <a:p>
            <a:pPr marL="285750" indent="-285750">
              <a:buFont typeface="Arial" panose="020B0604020202020204" pitchFamily="34" charset="0"/>
              <a:buChar char="•"/>
              <a:defRPr/>
            </a:pPr>
            <a:r>
              <a:rPr lang="en-US" dirty="0">
                <a:latin typeface="Segoe"/>
              </a:rPr>
              <a:t>Uncover </a:t>
            </a:r>
            <a:r>
              <a:rPr lang="en-US" b="1" i="1" dirty="0">
                <a:latin typeface="Segoe"/>
              </a:rPr>
              <a:t>your</a:t>
            </a:r>
            <a:r>
              <a:rPr lang="en-US" dirty="0">
                <a:latin typeface="Segoe"/>
              </a:rPr>
              <a:t> business triggers and motivations for this transformation.</a:t>
            </a:r>
            <a:endParaRPr lang="en-US" sz="1200" b="0" kern="1200" dirty="0">
              <a:solidFill>
                <a:schemeClr val="tx1"/>
              </a:solidFill>
              <a:effectLst/>
              <a:latin typeface="Segoe"/>
            </a:endParaRPr>
          </a:p>
          <a:p>
            <a:pPr>
              <a:buFont typeface="Arial" panose="020B0604020202020204" pitchFamily="34" charset="0"/>
              <a:defRPr/>
            </a:pPr>
            <a:endParaRPr lang="en-US">
              <a:latin typeface="Segoe"/>
            </a:endParaRPr>
          </a:p>
          <a:p>
            <a:pPr marL="285750" indent="-285750">
              <a:buFont typeface="Wingdings" panose="020B0604020202020204" pitchFamily="34" charset="0"/>
              <a:buChar char="q"/>
              <a:defRPr/>
            </a:pPr>
            <a:r>
              <a:rPr lang="en-US" b="1" dirty="0">
                <a:latin typeface="Segoe"/>
              </a:rPr>
              <a:t>[Gap/blocker&gt;customer tension point] How do you </a:t>
            </a:r>
            <a:r>
              <a:rPr lang="en-US" b="1" i="1" dirty="0">
                <a:latin typeface="Segoe"/>
              </a:rPr>
              <a:t>assess</a:t>
            </a:r>
            <a:r>
              <a:rPr lang="en-US" sz="1200" b="1" kern="1200" dirty="0">
                <a:solidFill>
                  <a:schemeClr val="tx1"/>
                </a:solidFill>
                <a:effectLst/>
                <a:latin typeface="Segoe"/>
                <a:ea typeface="+mn-ea"/>
                <a:cs typeface="+mn-cs"/>
              </a:rPr>
              <a:t>, </a:t>
            </a:r>
            <a:r>
              <a:rPr lang="en-US" sz="1200" b="1" i="1" kern="1200" dirty="0">
                <a:solidFill>
                  <a:schemeClr val="tx1"/>
                </a:solidFill>
                <a:effectLst/>
                <a:latin typeface="Segoe"/>
                <a:ea typeface="+mn-ea"/>
                <a:cs typeface="+mn-cs"/>
              </a:rPr>
              <a:t>identify</a:t>
            </a:r>
            <a:r>
              <a:rPr lang="en-US" sz="1200" b="1" kern="1200" dirty="0">
                <a:solidFill>
                  <a:schemeClr val="tx1"/>
                </a:solidFill>
                <a:effectLst/>
                <a:latin typeface="Segoe"/>
                <a:ea typeface="+mn-ea"/>
                <a:cs typeface="+mn-cs"/>
              </a:rPr>
              <a:t>, and </a:t>
            </a:r>
            <a:r>
              <a:rPr lang="en-US" sz="1200" b="1" i="1" kern="1200" dirty="0">
                <a:solidFill>
                  <a:schemeClr val="tx1"/>
                </a:solidFill>
                <a:effectLst/>
                <a:latin typeface="Segoe"/>
                <a:ea typeface="+mn-ea"/>
                <a:cs typeface="+mn-cs"/>
              </a:rPr>
              <a:t>address</a:t>
            </a:r>
            <a:r>
              <a:rPr lang="en-US" sz="1200" b="1" kern="1200" dirty="0">
                <a:solidFill>
                  <a:schemeClr val="tx1"/>
                </a:solidFill>
                <a:effectLst/>
                <a:latin typeface="Segoe"/>
                <a:ea typeface="+mn-ea"/>
                <a:cs typeface="+mn-cs"/>
              </a:rPr>
              <a:t> </a:t>
            </a:r>
            <a:r>
              <a:rPr lang="en-US" sz="1200" b="1" i="1" kern="1200" dirty="0">
                <a:solidFill>
                  <a:schemeClr val="tx1"/>
                </a:solidFill>
                <a:effectLst/>
                <a:latin typeface="Segoe"/>
                <a:ea typeface="+mn-ea"/>
                <a:cs typeface="+mn-cs"/>
              </a:rPr>
              <a:t>gaps</a:t>
            </a:r>
            <a:r>
              <a:rPr lang="en-US" sz="1200" b="1" kern="1200" dirty="0">
                <a:solidFill>
                  <a:schemeClr val="tx1"/>
                </a:solidFill>
                <a:effectLst/>
                <a:latin typeface="Segoe"/>
                <a:ea typeface="+mn-ea"/>
                <a:cs typeface="+mn-cs"/>
              </a:rPr>
              <a:t> in business strategy</a:t>
            </a:r>
            <a:r>
              <a:rPr lang="en-US" b="1" dirty="0">
                <a:latin typeface="Segoe"/>
              </a:rPr>
              <a:t>.</a:t>
            </a:r>
            <a:endParaRPr lang="en-US" b="1" i="1" dirty="0">
              <a:latin typeface="Segoe"/>
            </a:endParaRPr>
          </a:p>
          <a:p>
            <a:pPr marL="285750" indent="-285750">
              <a:buFont typeface="Wingdings" panose="020B0604020202020204" pitchFamily="34" charset="0"/>
              <a:buChar char="q"/>
              <a:defRPr/>
            </a:pPr>
            <a:r>
              <a:rPr lang="en-US" b="1" dirty="0">
                <a:latin typeface="Segoe"/>
              </a:rPr>
              <a:t>[Solution/helping hand&gt;enables customer success] Start off with the </a:t>
            </a:r>
            <a:r>
              <a:rPr lang="en-US" b="1" i="1" dirty="0">
                <a:latin typeface="Segoe"/>
              </a:rPr>
              <a:t>Define Strategy </a:t>
            </a:r>
            <a:r>
              <a:rPr lang="en-US" b="1" dirty="0">
                <a:latin typeface="Segoe"/>
              </a:rPr>
              <a:t>module.</a:t>
            </a:r>
            <a:endParaRPr lang="en-US" b="1" i="1" dirty="0">
              <a:latin typeface="Segoe"/>
            </a:endParaRPr>
          </a:p>
          <a:p>
            <a:pPr marL="285750" indent="-285750">
              <a:buFont typeface="Wingdings" panose="020B0604020202020204" pitchFamily="34" charset="0"/>
              <a:buChar char="q"/>
              <a:defRPr/>
            </a:pPr>
            <a:r>
              <a:rPr lang="en-US" b="1" dirty="0">
                <a:latin typeface="Segoe"/>
              </a:rPr>
              <a:t>[Tool to help cloud journey of customer]</a:t>
            </a:r>
            <a:endParaRPr lang="en-US" b="1" i="1" dirty="0">
              <a:latin typeface="Segoe"/>
            </a:endParaRPr>
          </a:p>
          <a:p>
            <a:pPr marL="285750" indent="-285750">
              <a:buFont typeface="Arial"/>
              <a:buChar char="•"/>
              <a:defRPr/>
            </a:pPr>
            <a:r>
              <a:rPr lang="en-US" b="1" dirty="0">
                <a:latin typeface="Segoe"/>
              </a:rPr>
              <a:t>Tools</a:t>
            </a:r>
            <a:r>
              <a:rPr lang="en-US" sz="1200" b="1" kern="1200" dirty="0">
                <a:solidFill>
                  <a:schemeClr val="tx1"/>
                </a:solidFill>
                <a:effectLst/>
                <a:latin typeface="Segoe"/>
                <a:ea typeface="+mn-ea"/>
                <a:cs typeface="+mn-cs"/>
              </a:rPr>
              <a:t> like Cloud Journey Tracker can help</a:t>
            </a:r>
            <a:r>
              <a:rPr lang="en-US" b="1" dirty="0">
                <a:latin typeface="Segoe"/>
              </a:rPr>
              <a:t> you to</a:t>
            </a:r>
            <a:r>
              <a:rPr lang="en-US" sz="1200" b="1" kern="1200" dirty="0">
                <a:solidFill>
                  <a:schemeClr val="tx1"/>
                </a:solidFill>
                <a:effectLst/>
                <a:latin typeface="Segoe"/>
                <a:ea typeface="+mn-ea"/>
                <a:cs typeface="+mn-cs"/>
              </a:rPr>
              <a:t> </a:t>
            </a:r>
            <a:r>
              <a:rPr lang="en-US" sz="1200" b="1" i="0" kern="1200" dirty="0">
                <a:solidFill>
                  <a:schemeClr val="tx1"/>
                </a:solidFill>
                <a:effectLst/>
                <a:latin typeface="Segoe"/>
                <a:ea typeface="+mn-ea"/>
                <a:cs typeface="+mn-cs"/>
              </a:rPr>
              <a:t>identify</a:t>
            </a:r>
            <a:r>
              <a:rPr lang="en-US" b="1" dirty="0">
                <a:latin typeface="Segoe"/>
              </a:rPr>
              <a:t> your</a:t>
            </a:r>
            <a:r>
              <a:rPr lang="en-US" sz="1200" b="1" i="0" kern="1200" dirty="0">
                <a:solidFill>
                  <a:schemeClr val="tx1"/>
                </a:solidFill>
                <a:effectLst/>
                <a:latin typeface="Segoe"/>
                <a:ea typeface="+mn-ea"/>
                <a:cs typeface="+mn-cs"/>
              </a:rPr>
              <a:t> company’s </a:t>
            </a:r>
            <a:r>
              <a:rPr lang="en-US" b="1" dirty="0">
                <a:latin typeface="Segoe"/>
              </a:rPr>
              <a:t>cloud</a:t>
            </a:r>
            <a:r>
              <a:rPr lang="en-US" sz="1200" b="1" i="0" kern="1200" dirty="0">
                <a:solidFill>
                  <a:schemeClr val="tx1"/>
                </a:solidFill>
                <a:effectLst/>
                <a:latin typeface="Segoe"/>
                <a:ea typeface="+mn-ea"/>
                <a:cs typeface="+mn-cs"/>
              </a:rPr>
              <a:t> adoption </a:t>
            </a:r>
            <a:r>
              <a:rPr lang="en-US" b="1" dirty="0">
                <a:latin typeface="Segoe"/>
              </a:rPr>
              <a:t>path.</a:t>
            </a:r>
            <a:endParaRPr lang="en-US" dirty="0">
              <a:latin typeface="Calibri" panose="020F0502020204030204"/>
              <a:cs typeface="Calibri" panose="020F0502020204030204"/>
            </a:endParaRPr>
          </a:p>
          <a:p>
            <a:pPr marL="285750" indent="-285750">
              <a:buFont typeface="Arial"/>
              <a:buChar char="•"/>
              <a:defRPr/>
            </a:pPr>
            <a:r>
              <a:rPr lang="en-US" b="1" dirty="0">
                <a:latin typeface="Segoe"/>
              </a:rPr>
              <a:t>CJT enables you navigates to the most relevant adoption content efficiently, and detect early adoption blockers.</a:t>
            </a:r>
            <a:endParaRPr lang="en-US" dirty="0">
              <a:cs typeface="Calibri" panose="020F0502020204030204"/>
            </a:endParaRPr>
          </a:p>
          <a:p>
            <a:pPr>
              <a:defRPr/>
            </a:pPr>
            <a:endParaRPr lang="en-US" b="1">
              <a:latin typeface="Segoe"/>
            </a:endParaRPr>
          </a:p>
          <a:p>
            <a:pPr>
              <a:defRPr/>
            </a:pPr>
            <a:r>
              <a:rPr lang="en-US" b="1" dirty="0">
                <a:latin typeface="Segoe"/>
              </a:rPr>
              <a:t>&lt;REPEAT ABOVE PROCESS FOR EACH CAF MODULE/PHASE/METHODOLOGY&gt;</a:t>
            </a:r>
            <a:endParaRPr lang="en-US" dirty="0">
              <a:latin typeface="Segoe"/>
            </a:endParaRPr>
          </a:p>
          <a:p>
            <a:pPr>
              <a:defRPr/>
            </a:pPr>
            <a:r>
              <a:rPr lang="en-US" dirty="0">
                <a:latin typeface="Segoe"/>
              </a:rPr>
              <a:t> </a:t>
            </a:r>
            <a:endParaRPr lang="en-US" dirty="0">
              <a:ea typeface="+mn-ea"/>
              <a:cs typeface="+mn-cs"/>
            </a:endParaRPr>
          </a:p>
          <a:p>
            <a:pPr marL="285750" indent="-285750">
              <a:buFont typeface="Arial"/>
              <a:buChar char="•"/>
              <a:defRPr/>
            </a:pPr>
            <a:r>
              <a:rPr lang="en-US" sz="1200" b="0" kern="1200" dirty="0">
                <a:solidFill>
                  <a:schemeClr val="tx1"/>
                </a:solidFill>
                <a:effectLst/>
                <a:latin typeface="Segoe"/>
                <a:ea typeface="+mn-ea"/>
                <a:cs typeface="+mn-cs"/>
              </a:rPr>
              <a:t>It’s an </a:t>
            </a:r>
            <a:r>
              <a:rPr lang="en-US" dirty="0">
                <a:latin typeface="Segoe"/>
              </a:rPr>
              <a:t>incremental, cross-team initiative with </a:t>
            </a:r>
            <a:r>
              <a:rPr lang="en-US" sz="1200" b="0" kern="1200" dirty="0">
                <a:solidFill>
                  <a:schemeClr val="tx1"/>
                </a:solidFill>
                <a:effectLst/>
                <a:latin typeface="Segoe"/>
                <a:ea typeface="+mn-ea"/>
                <a:cs typeface="+mn-cs"/>
              </a:rPr>
              <a:t>your organization’s departments.</a:t>
            </a:r>
            <a:endParaRPr lang="en-US" dirty="0">
              <a:latin typeface="Segoe"/>
            </a:endParaRPr>
          </a:p>
          <a:p>
            <a:pPr marL="285750" indent="-285750">
              <a:buFont typeface="Arial"/>
              <a:buChar char="•"/>
              <a:defRPr/>
            </a:pPr>
            <a:r>
              <a:rPr lang="en-US" sz="1200" b="0" kern="1200" dirty="0">
                <a:solidFill>
                  <a:schemeClr val="tx1"/>
                </a:solidFill>
                <a:effectLst/>
                <a:latin typeface="Segoe"/>
                <a:ea typeface="+mn-ea"/>
                <a:cs typeface="+mn-cs"/>
              </a:rPr>
              <a:t>Mapping </a:t>
            </a:r>
            <a:r>
              <a:rPr lang="en-US" sz="1200" b="0" i="1" kern="1200" dirty="0">
                <a:solidFill>
                  <a:schemeClr val="tx1"/>
                </a:solidFill>
                <a:effectLst/>
                <a:latin typeface="Segoe"/>
                <a:ea typeface="+mn-ea"/>
                <a:cs typeface="+mn-cs"/>
              </a:rPr>
              <a:t>the cloud-based technologies</a:t>
            </a:r>
            <a:r>
              <a:rPr lang="en-US" i="1" dirty="0">
                <a:latin typeface="Segoe"/>
              </a:rPr>
              <a:t> you require </a:t>
            </a:r>
            <a:r>
              <a:rPr lang="en-US" sz="1200" b="0" i="0" kern="1200" dirty="0">
                <a:solidFill>
                  <a:schemeClr val="tx1"/>
                </a:solidFill>
                <a:effectLst/>
                <a:latin typeface="Segoe"/>
                <a:ea typeface="+mn-ea"/>
                <a:cs typeface="+mn-cs"/>
              </a:rPr>
              <a:t>to </a:t>
            </a:r>
            <a:r>
              <a:rPr lang="en-US" sz="1200" b="0" kern="1200" dirty="0">
                <a:solidFill>
                  <a:schemeClr val="tx1"/>
                </a:solidFill>
                <a:effectLst/>
                <a:latin typeface="Segoe"/>
                <a:ea typeface="+mn-ea"/>
                <a:cs typeface="+mn-cs"/>
              </a:rPr>
              <a:t>enable and execute your organization’s projected level of cloud transformation is a company-wide initiative—that starts with you.</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a:solidFill>
                <a:schemeClr val="tx1"/>
              </a:solidFill>
              <a:effectLst/>
              <a:latin typeface="Segoe"/>
              <a:ea typeface="+mn-ea"/>
              <a:cs typeface="+mn-cs"/>
            </a:endParaRPr>
          </a:p>
          <a:p>
            <a:pPr>
              <a:defRPr/>
            </a:pPr>
            <a:r>
              <a:rPr lang="en-US" sz="1200" b="1" kern="1200" dirty="0">
                <a:solidFill>
                  <a:schemeClr val="tx1"/>
                </a:solidFill>
                <a:effectLst/>
                <a:latin typeface="Segoe"/>
                <a:ea typeface="+mn-ea"/>
                <a:cs typeface="+mn-cs"/>
              </a:rPr>
              <a:t>&lt;Transition&gt;: </a:t>
            </a:r>
            <a:r>
              <a:rPr lang="en-US" b="1" dirty="0">
                <a:latin typeface="Segoe"/>
              </a:rPr>
              <a:t>Ther are a variety of tools, templates and resources designed to accelerate your digital transformation journey. Let’s take a high-level</a:t>
            </a:r>
            <a:r>
              <a:rPr lang="en-US" sz="1200" b="1" kern="1200" dirty="0">
                <a:solidFill>
                  <a:schemeClr val="tx1"/>
                </a:solidFill>
                <a:latin typeface="Segoe"/>
                <a:ea typeface="+mn-ea"/>
                <a:cs typeface="+mn-cs"/>
              </a:rPr>
              <a:t> look at them.</a:t>
            </a:r>
            <a:endParaRPr lang="en-US" sz="1200" b="1" kern="1200" dirty="0">
              <a:solidFill>
                <a:schemeClr val="tx1"/>
              </a:solidFill>
              <a:latin typeface="Segoe"/>
            </a:endParaRPr>
          </a:p>
          <a:p>
            <a:endParaRPr lang="en-US">
              <a:latin typeface="Segoe"/>
            </a:endParaRPr>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386CE63F-9E7F-4C04-9D0D-FCA25A8E9E86}" type="datetime8">
              <a:rPr lang="en-US" smtClean="0"/>
              <a:t>4/30/2020 1:24 PM</a:t>
            </a:fld>
            <a:endParaRPr lang="en-US"/>
          </a:p>
        </p:txBody>
      </p:sp>
    </p:spTree>
    <p:extLst>
      <p:ext uri="{BB962C8B-B14F-4D97-AF65-F5344CB8AC3E}">
        <p14:creationId xmlns:p14="http://schemas.microsoft.com/office/powerpoint/2010/main" val="3864286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&lt;Key point&gt; We have tools, assessments, and other assets to support your cloud adoption journey.</a:t>
            </a:r>
          </a:p>
          <a:p>
            <a:endParaRPr lang="en-US" b="1" dirty="0">
              <a:cs typeface="Calibri"/>
            </a:endParaRPr>
          </a:p>
          <a:p>
            <a:r>
              <a:rPr lang="en-US" b="1" dirty="0">
                <a:cs typeface="Calibri"/>
              </a:rPr>
              <a:t>&lt;Transition&gt; Although the tools, templates, and assessments enable you to manage your own journey, not everyone wants to do this alone. Let's talk about how we can help.</a:t>
            </a:r>
          </a:p>
        </p:txBody>
      </p:sp>
    </p:spTree>
    <p:extLst>
      <p:ext uri="{BB962C8B-B14F-4D97-AF65-F5344CB8AC3E}">
        <p14:creationId xmlns:p14="http://schemas.microsoft.com/office/powerpoint/2010/main" val="1579599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4114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slide template gallery hosts a variety of slide formats to customize your presentations as you see fit.</a:t>
            </a:r>
          </a:p>
        </p:txBody>
      </p:sp>
    </p:spTree>
    <p:extLst>
      <p:ext uri="{BB962C8B-B14F-4D97-AF65-F5344CB8AC3E}">
        <p14:creationId xmlns:p14="http://schemas.microsoft.com/office/powerpoint/2010/main" val="464114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a:ea typeface="+mn-ea"/>
                <a:cs typeface="+mn-cs"/>
              </a:rPr>
              <a:t>&lt;Key point&gt;: Change is more than adopting technology. It’s adapting how you do business.</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We share</a:t>
            </a:r>
            <a:r>
              <a:rPr lang="en-US">
                <a:effectLst/>
                <a:latin typeface="Segoe"/>
              </a:rPr>
              <a:t> best practices from our employees, partners, and customers who have already undertaken the cloud journey.</a:t>
            </a:r>
            <a:endParaRPr lang="en-US" sz="1200" kern="1200">
              <a:solidFill>
                <a:schemeClr val="tx1"/>
              </a:solidFill>
              <a:effectLst/>
              <a:latin typeface="Segoe"/>
              <a:ea typeface="+mn-ea"/>
              <a:cs typeface="+mn-cs"/>
            </a:endParaRP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Cloud Adoption Framework brings together people, process, and technology—a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a:ea typeface="+mn-ea"/>
                <a:cs typeface="+mn-cs"/>
              </a:rPr>
              <a:t>Quickly—efficiently, and with actionable guidance, it provides guidance for your organization’s agile business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a:ea typeface="+mn-ea"/>
                <a:cs typeface="+mn-cs"/>
              </a:rPr>
              <a:t>We take you to the cloud—with security, governance, and cost optimization controls first in mind.</a:t>
            </a:r>
          </a:p>
          <a:p>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a:solidFill>
                  <a:schemeClr val="tx1"/>
                </a:solidFill>
                <a:effectLst/>
                <a:latin typeface="Segoe"/>
                <a:ea typeface="+mn-ea"/>
                <a:cs typeface="+mn-cs"/>
              </a:rPr>
              <a:t>We can help guide you through.</a:t>
            </a:r>
          </a:p>
          <a:p>
            <a:r>
              <a:rPr lang="en-US">
                <a:latin typeface="Segoe"/>
              </a:rPr>
              <a:t> </a:t>
            </a:r>
            <a:endParaRPr lang="en-US" sz="1200" kern="1200">
              <a:solidFill>
                <a:schemeClr val="tx1"/>
              </a:solidFill>
              <a:effectLst/>
              <a:latin typeface="Segoe"/>
            </a:endParaRPr>
          </a:p>
          <a:p>
            <a:r>
              <a:rPr lang="en-US" sz="1200" b="1" kern="1200">
                <a:solidFill>
                  <a:schemeClr val="tx1"/>
                </a:solidFill>
                <a:effectLst/>
                <a:latin typeface="Segoe"/>
                <a:ea typeface="+mn-ea"/>
                <a:cs typeface="+mn-cs"/>
              </a:rPr>
              <a:t>&lt;Transition&gt;:</a:t>
            </a:r>
            <a:r>
              <a:rPr lang="en-US" b="1">
                <a:latin typeface="Segoe"/>
              </a:rPr>
              <a:t> </a:t>
            </a:r>
            <a:r>
              <a:rPr lang="en-US" sz="1200" b="1" kern="1200">
                <a:solidFill>
                  <a:schemeClr val="tx1"/>
                </a:solidFill>
                <a:effectLst/>
                <a:latin typeface="Segoe"/>
                <a:ea typeface="+mn-ea"/>
                <a:cs typeface="+mn-cs"/>
              </a:rPr>
              <a:t> How does the Cloud Adoption Framework work </a:t>
            </a:r>
            <a:r>
              <a:rPr lang="en-US" b="1">
                <a:latin typeface="Segoe"/>
              </a:rPr>
              <a:t>for your business?</a:t>
            </a:r>
            <a:endParaRPr lang="en-US" b="1" i="1">
              <a:highlight>
                <a:srgbClr val="FFFF00"/>
              </a:highlight>
              <a:latin typeface="Segoe"/>
            </a:endParaRPr>
          </a:p>
          <a:p>
            <a:endParaRPr lang="en-US">
              <a:latin typeface="Segoe"/>
            </a:endParaRPr>
          </a:p>
          <a:p>
            <a:endParaRPr lang="en-US"/>
          </a:p>
        </p:txBody>
      </p:sp>
    </p:spTree>
    <p:extLst>
      <p:ext uri="{BB962C8B-B14F-4D97-AF65-F5344CB8AC3E}">
        <p14:creationId xmlns:p14="http://schemas.microsoft.com/office/powerpoint/2010/main" val="1602283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a:solidFill>
                  <a:schemeClr val="tx1"/>
                </a:solidFill>
                <a:effectLst/>
                <a:latin typeface="+mn-lt"/>
                <a:ea typeface="+mn-ea"/>
                <a:cs typeface="+mn-cs"/>
              </a:rPr>
              <a:t>Key point: The phases. The evolution.</a:t>
            </a:r>
            <a:endParaRPr lang="en-US" sz="1800" kern="1200">
              <a:solidFill>
                <a:schemeClr val="tx1"/>
              </a:solidFill>
              <a:effectLst/>
              <a:latin typeface="+mn-lt"/>
              <a:ea typeface="+mn-ea"/>
              <a:cs typeface="+mn-cs"/>
            </a:endParaRPr>
          </a:p>
          <a:p>
            <a:r>
              <a:rPr lang="en-US" sz="1800" kern="1200">
                <a:solidFill>
                  <a:schemeClr val="tx1"/>
                </a:solidFill>
                <a:effectLst/>
                <a:latin typeface="+mn-lt"/>
                <a:ea typeface="+mn-ea"/>
                <a:cs typeface="+mn-cs"/>
              </a:rPr>
              <a:t>Don’t worry, we won’t go into ‘datasheet mode,’ but there is value in looking at a little more detail of how this process is designed to help you.</a:t>
            </a:r>
          </a:p>
          <a:p>
            <a:r>
              <a:rPr lang="en-US" sz="1800" kern="1200">
                <a:solidFill>
                  <a:schemeClr val="tx1"/>
                </a:solidFill>
                <a:effectLst/>
                <a:latin typeface="+mn-lt"/>
                <a:ea typeface="+mn-ea"/>
                <a:cs typeface="+mn-cs"/>
              </a:rPr>
              <a:t>This might seem overwhelming.</a:t>
            </a:r>
          </a:p>
          <a:p>
            <a:r>
              <a:rPr lang="en-US" sz="1800" kern="1200">
                <a:solidFill>
                  <a:schemeClr val="tx1"/>
                </a:solidFill>
                <a:effectLst/>
                <a:latin typeface="+mn-lt"/>
                <a:ea typeface="+mn-ea"/>
                <a:cs typeface="+mn-cs"/>
              </a:rPr>
              <a:t>We (and our partners) are here to help. </a:t>
            </a:r>
          </a:p>
          <a:p>
            <a:r>
              <a:rPr lang="en-US" sz="1800" kern="1200">
                <a:solidFill>
                  <a:schemeClr val="tx1"/>
                </a:solidFill>
                <a:effectLst/>
                <a:latin typeface="+mn-lt"/>
                <a:ea typeface="+mn-ea"/>
                <a:cs typeface="+mn-cs"/>
              </a:rPr>
              <a:t>With the Cloud Adoption Framework, you are not alone. </a:t>
            </a:r>
          </a:p>
          <a:p>
            <a:r>
              <a:rPr lang="en-US" sz="1800" kern="1200">
                <a:solidFill>
                  <a:schemeClr val="tx1"/>
                </a:solidFill>
                <a:effectLst/>
                <a:latin typeface="+mn-lt"/>
                <a:ea typeface="+mn-ea"/>
                <a:cs typeface="+mn-cs"/>
              </a:rPr>
              <a:t>Also, this is modular. Take a step, move forward, revisit the step, maybe going deeper. Take another step, move further forward. </a:t>
            </a:r>
          </a:p>
          <a:p>
            <a:r>
              <a:rPr lang="en-US" sz="1800" kern="1200">
                <a:solidFill>
                  <a:schemeClr val="tx1"/>
                </a:solidFill>
                <a:effectLst/>
                <a:latin typeface="+mn-lt"/>
                <a:ea typeface="+mn-ea"/>
                <a:cs typeface="+mn-cs"/>
              </a:rPr>
              <a:t>All at your own speed. </a:t>
            </a:r>
          </a:p>
          <a:p>
            <a:r>
              <a:rPr lang="en-US" sz="1800" kern="1200">
                <a:solidFill>
                  <a:schemeClr val="tx1"/>
                </a:solidFill>
                <a:effectLst/>
                <a:latin typeface="+mn-lt"/>
                <a:ea typeface="+mn-ea"/>
                <a:cs typeface="+mn-cs"/>
              </a:rPr>
              <a:t>Your business is evolving and adapting. The Cloud Adoption Framework adapts with you.</a:t>
            </a:r>
          </a:p>
          <a:p>
            <a:r>
              <a:rPr lang="en-US" sz="1800" kern="1200">
                <a:solidFill>
                  <a:schemeClr val="tx1"/>
                </a:solidFill>
                <a:effectLst/>
                <a:latin typeface="+mn-lt"/>
                <a:ea typeface="+mn-ea"/>
                <a:cs typeface="+mn-cs"/>
              </a:rPr>
              <a:t>A word of warning: Jumping to the cloud for fear-of-missing-out (or FOMO, as it’s often known) isn’t recommended.</a:t>
            </a:r>
          </a:p>
          <a:p>
            <a:r>
              <a:rPr lang="en-US" sz="1800" kern="1200">
                <a:solidFill>
                  <a:schemeClr val="tx1"/>
                </a:solidFill>
                <a:effectLst/>
                <a:latin typeface="+mn-lt"/>
                <a:ea typeface="+mn-ea"/>
                <a:cs typeface="+mn-cs"/>
              </a:rPr>
              <a:t>Instead, start with your desired outcomes. Then align the technology, people, and processes to support.</a:t>
            </a:r>
          </a:p>
          <a:p>
            <a:r>
              <a:rPr lang="en-US" sz="1800" kern="1200">
                <a:solidFill>
                  <a:schemeClr val="tx1"/>
                </a:solidFill>
                <a:effectLst/>
                <a:latin typeface="+mn-lt"/>
                <a:ea typeface="+mn-ea"/>
                <a:cs typeface="+mn-cs"/>
              </a:rPr>
              <a:t>Then we help you build a plan that prioritizes people and processes as much as the technology. </a:t>
            </a:r>
          </a:p>
          <a:p>
            <a:r>
              <a:rPr lang="en-US" sz="1800" kern="1200">
                <a:solidFill>
                  <a:schemeClr val="tx1"/>
                </a:solidFill>
                <a:effectLst/>
                <a:latin typeface="+mn-lt"/>
                <a:ea typeface="+mn-ea"/>
                <a:cs typeface="+mn-cs"/>
              </a:rPr>
              <a:t>With a plan in place, it’s time to get your organization ready. </a:t>
            </a:r>
          </a:p>
          <a:p>
            <a:r>
              <a:rPr lang="en-US" sz="1800" kern="1200">
                <a:solidFill>
                  <a:schemeClr val="tx1"/>
                </a:solidFill>
                <a:effectLst/>
                <a:latin typeface="+mn-lt"/>
                <a:ea typeface="+mn-ea"/>
                <a:cs typeface="+mn-cs"/>
              </a:rPr>
              <a:t>A best practice example in the Cloud Adoption Framework is the concept of “Landing Zones.” These are defined as a set of guard rails, parameters aligned to the plan, and your strategy.</a:t>
            </a:r>
          </a:p>
          <a:p>
            <a:r>
              <a:rPr lang="en-US" sz="1800" kern="1200">
                <a:solidFill>
                  <a:schemeClr val="tx1"/>
                </a:solidFill>
                <a:effectLst/>
                <a:latin typeface="+mn-lt"/>
                <a:ea typeface="+mn-ea"/>
                <a:cs typeface="+mn-cs"/>
              </a:rPr>
              <a:t>Then it’s time to adopt the cloud, or whatever your latest cloud workload is. </a:t>
            </a:r>
          </a:p>
          <a:p>
            <a:r>
              <a:rPr lang="en-US" sz="1800" kern="1200">
                <a:solidFill>
                  <a:schemeClr val="tx1"/>
                </a:solidFill>
                <a:effectLst/>
                <a:latin typeface="+mn-lt"/>
                <a:ea typeface="+mn-ea"/>
                <a:cs typeface="+mn-cs"/>
              </a:rPr>
              <a:t>This isn’t the end. Far from it. You are setting your company up to continue validating and optimizing every element.</a:t>
            </a:r>
          </a:p>
          <a:p>
            <a:r>
              <a:rPr lang="en-US" sz="1800" kern="1200">
                <a:solidFill>
                  <a:schemeClr val="tx1"/>
                </a:solidFill>
                <a:effectLst/>
                <a:latin typeface="+mn-lt"/>
                <a:ea typeface="+mn-ea"/>
                <a:cs typeface="+mn-cs"/>
              </a:rPr>
              <a:t>It is at this point that you have a foundation to go even further to expand your cloud footprint and evolve your business to create new, exciting scenarios for employees and customers. </a:t>
            </a:r>
          </a:p>
          <a:p>
            <a:r>
              <a:rPr lang="en-US" sz="1800" kern="1200">
                <a:solidFill>
                  <a:schemeClr val="tx1"/>
                </a:solidFill>
                <a:effectLst/>
                <a:latin typeface="+mn-lt"/>
                <a:ea typeface="+mn-ea"/>
                <a:cs typeface="+mn-cs"/>
              </a:rPr>
              <a:t>All in a well managed and well-governed way.</a:t>
            </a:r>
          </a:p>
          <a:p>
            <a:r>
              <a:rPr lang="en-US" sz="1800" b="1" kern="1200">
                <a:solidFill>
                  <a:schemeClr val="tx1"/>
                </a:solidFill>
                <a:effectLst/>
                <a:latin typeface="+mn-lt"/>
                <a:ea typeface="+mn-ea"/>
                <a:cs typeface="+mn-cs"/>
              </a:rPr>
              <a:t>Transition: Don’t take my word… who has used it?</a:t>
            </a:r>
            <a:endParaRPr lang="en-US" sz="1800" kern="1200">
              <a:solidFill>
                <a:schemeClr val="tx1"/>
              </a:solidFill>
              <a:effectLst/>
              <a:latin typeface="+mn-lt"/>
              <a:ea typeface="+mn-ea"/>
              <a:cs typeface="+mn-cs"/>
            </a:endParaRPr>
          </a:p>
          <a:p>
            <a:endParaRPr lang="en-US"/>
          </a:p>
        </p:txBody>
      </p:sp>
    </p:spTree>
    <p:extLst>
      <p:ext uri="{BB962C8B-B14F-4D97-AF65-F5344CB8AC3E}">
        <p14:creationId xmlns:p14="http://schemas.microsoft.com/office/powerpoint/2010/main" val="1540854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a:solidFill>
                  <a:schemeClr val="tx1"/>
                </a:solidFill>
                <a:effectLst/>
                <a:latin typeface="+mn-lt"/>
                <a:ea typeface="+mn-ea"/>
                <a:cs typeface="+mn-cs"/>
              </a:rPr>
              <a:t>Key point: The phases. The evolution.</a:t>
            </a:r>
            <a:endParaRPr lang="en-US" sz="1800" kern="1200">
              <a:solidFill>
                <a:schemeClr val="tx1"/>
              </a:solidFill>
              <a:effectLst/>
              <a:latin typeface="+mn-lt"/>
              <a:ea typeface="+mn-ea"/>
              <a:cs typeface="+mn-cs"/>
            </a:endParaRPr>
          </a:p>
          <a:p>
            <a:r>
              <a:rPr lang="en-US" sz="1800" kern="1200">
                <a:solidFill>
                  <a:schemeClr val="tx1"/>
                </a:solidFill>
                <a:effectLst/>
                <a:latin typeface="+mn-lt"/>
                <a:ea typeface="+mn-ea"/>
                <a:cs typeface="+mn-cs"/>
              </a:rPr>
              <a:t>Don’t worry, we won’t go into ‘datasheet mode,’ but there is value in looking at a little more detail of how this process is designed to help you.</a:t>
            </a:r>
          </a:p>
          <a:p>
            <a:r>
              <a:rPr lang="en-US" sz="1800" kern="1200">
                <a:solidFill>
                  <a:schemeClr val="tx1"/>
                </a:solidFill>
                <a:effectLst/>
                <a:latin typeface="+mn-lt"/>
                <a:ea typeface="+mn-ea"/>
                <a:cs typeface="+mn-cs"/>
              </a:rPr>
              <a:t>This might seem overwhelming.</a:t>
            </a:r>
          </a:p>
          <a:p>
            <a:r>
              <a:rPr lang="en-US" sz="1800" kern="1200">
                <a:solidFill>
                  <a:schemeClr val="tx1"/>
                </a:solidFill>
                <a:effectLst/>
                <a:latin typeface="+mn-lt"/>
                <a:ea typeface="+mn-ea"/>
                <a:cs typeface="+mn-cs"/>
              </a:rPr>
              <a:t>We (and our partners) are here to help. </a:t>
            </a:r>
          </a:p>
          <a:p>
            <a:r>
              <a:rPr lang="en-US" sz="1800" kern="1200">
                <a:solidFill>
                  <a:schemeClr val="tx1"/>
                </a:solidFill>
                <a:effectLst/>
                <a:latin typeface="+mn-lt"/>
                <a:ea typeface="+mn-ea"/>
                <a:cs typeface="+mn-cs"/>
              </a:rPr>
              <a:t>With the Cloud Adoption Framework, you are not alone. </a:t>
            </a:r>
          </a:p>
          <a:p>
            <a:r>
              <a:rPr lang="en-US" sz="1800" kern="1200">
                <a:solidFill>
                  <a:schemeClr val="tx1"/>
                </a:solidFill>
                <a:effectLst/>
                <a:latin typeface="+mn-lt"/>
                <a:ea typeface="+mn-ea"/>
                <a:cs typeface="+mn-cs"/>
              </a:rPr>
              <a:t>Also, this is modular. Take a step, move forward, revisit the step, maybe going deeper. Take another step, move further forward. </a:t>
            </a:r>
          </a:p>
          <a:p>
            <a:r>
              <a:rPr lang="en-US" sz="1800" kern="1200">
                <a:solidFill>
                  <a:schemeClr val="tx1"/>
                </a:solidFill>
                <a:effectLst/>
                <a:latin typeface="+mn-lt"/>
                <a:ea typeface="+mn-ea"/>
                <a:cs typeface="+mn-cs"/>
              </a:rPr>
              <a:t>All at your own speed. </a:t>
            </a:r>
          </a:p>
          <a:p>
            <a:r>
              <a:rPr lang="en-US" sz="1800" kern="1200">
                <a:solidFill>
                  <a:schemeClr val="tx1"/>
                </a:solidFill>
                <a:effectLst/>
                <a:latin typeface="+mn-lt"/>
                <a:ea typeface="+mn-ea"/>
                <a:cs typeface="+mn-cs"/>
              </a:rPr>
              <a:t>Your business is evolving and adapting. The Cloud Adoption Framework adapts with you.</a:t>
            </a:r>
          </a:p>
          <a:p>
            <a:r>
              <a:rPr lang="en-US" sz="1800" kern="1200">
                <a:solidFill>
                  <a:schemeClr val="tx1"/>
                </a:solidFill>
                <a:effectLst/>
                <a:latin typeface="+mn-lt"/>
                <a:ea typeface="+mn-ea"/>
                <a:cs typeface="+mn-cs"/>
              </a:rPr>
              <a:t>A word of warning: Jumping to the cloud for fear-of-missing-out (or FOMO, as it’s often known) isn’t recommended.</a:t>
            </a:r>
          </a:p>
          <a:p>
            <a:r>
              <a:rPr lang="en-US" sz="1800" kern="1200">
                <a:solidFill>
                  <a:schemeClr val="tx1"/>
                </a:solidFill>
                <a:effectLst/>
                <a:latin typeface="+mn-lt"/>
                <a:ea typeface="+mn-ea"/>
                <a:cs typeface="+mn-cs"/>
              </a:rPr>
              <a:t>Instead, start with your desired outcomes. Then align the technology, people, and processes to support.</a:t>
            </a:r>
          </a:p>
          <a:p>
            <a:r>
              <a:rPr lang="en-US" sz="1800" kern="1200">
                <a:solidFill>
                  <a:schemeClr val="tx1"/>
                </a:solidFill>
                <a:effectLst/>
                <a:latin typeface="+mn-lt"/>
                <a:ea typeface="+mn-ea"/>
                <a:cs typeface="+mn-cs"/>
              </a:rPr>
              <a:t>Then we help you build a plan that prioritizes people and processes as much as the technology. </a:t>
            </a:r>
          </a:p>
          <a:p>
            <a:r>
              <a:rPr lang="en-US" sz="1800" kern="1200">
                <a:solidFill>
                  <a:schemeClr val="tx1"/>
                </a:solidFill>
                <a:effectLst/>
                <a:latin typeface="+mn-lt"/>
                <a:ea typeface="+mn-ea"/>
                <a:cs typeface="+mn-cs"/>
              </a:rPr>
              <a:t>With a plan in place, it’s time to get your organization ready. </a:t>
            </a:r>
          </a:p>
          <a:p>
            <a:r>
              <a:rPr lang="en-US" sz="1800" kern="1200">
                <a:solidFill>
                  <a:schemeClr val="tx1"/>
                </a:solidFill>
                <a:effectLst/>
                <a:latin typeface="+mn-lt"/>
                <a:ea typeface="+mn-ea"/>
                <a:cs typeface="+mn-cs"/>
              </a:rPr>
              <a:t>A best practice example in the Cloud Adoption Framework is the concept of “Landing Zones.” These are defined as a set of guard rails, parameters aligned to the plan, and your strategy.</a:t>
            </a:r>
          </a:p>
          <a:p>
            <a:r>
              <a:rPr lang="en-US" sz="1800" kern="1200">
                <a:solidFill>
                  <a:schemeClr val="tx1"/>
                </a:solidFill>
                <a:effectLst/>
                <a:latin typeface="+mn-lt"/>
                <a:ea typeface="+mn-ea"/>
                <a:cs typeface="+mn-cs"/>
              </a:rPr>
              <a:t>Then it’s time to adopt the cloud, or whatever your latest cloud workload is. </a:t>
            </a:r>
          </a:p>
          <a:p>
            <a:r>
              <a:rPr lang="en-US" sz="1800" kern="1200">
                <a:solidFill>
                  <a:schemeClr val="tx1"/>
                </a:solidFill>
                <a:effectLst/>
                <a:latin typeface="+mn-lt"/>
                <a:ea typeface="+mn-ea"/>
                <a:cs typeface="+mn-cs"/>
              </a:rPr>
              <a:t>This isn’t the end. Far from it. You are setting your company up to continue validating and optimizing every element.</a:t>
            </a:r>
          </a:p>
          <a:p>
            <a:r>
              <a:rPr lang="en-US" sz="1800" kern="1200">
                <a:solidFill>
                  <a:schemeClr val="tx1"/>
                </a:solidFill>
                <a:effectLst/>
                <a:latin typeface="+mn-lt"/>
                <a:ea typeface="+mn-ea"/>
                <a:cs typeface="+mn-cs"/>
              </a:rPr>
              <a:t>It is at this point that you have a foundation to go even further to expand your cloud footprint and evolve your business to create new, exciting scenarios for employees and customers. </a:t>
            </a:r>
          </a:p>
          <a:p>
            <a:r>
              <a:rPr lang="en-US" sz="1800" kern="1200">
                <a:solidFill>
                  <a:schemeClr val="tx1"/>
                </a:solidFill>
                <a:effectLst/>
                <a:latin typeface="+mn-lt"/>
                <a:ea typeface="+mn-ea"/>
                <a:cs typeface="+mn-cs"/>
              </a:rPr>
              <a:t>All in a well managed and well-governed way.</a:t>
            </a:r>
          </a:p>
          <a:p>
            <a:r>
              <a:rPr lang="en-US" sz="1800" b="1" kern="1200">
                <a:solidFill>
                  <a:schemeClr val="tx1"/>
                </a:solidFill>
                <a:effectLst/>
                <a:latin typeface="+mn-lt"/>
                <a:ea typeface="+mn-ea"/>
                <a:cs typeface="+mn-cs"/>
              </a:rPr>
              <a:t>Transition: Don’t take my word… who has used it?</a:t>
            </a:r>
            <a:endParaRPr lang="en-US" sz="1800" kern="1200">
              <a:solidFill>
                <a:schemeClr val="tx1"/>
              </a:solidFill>
              <a:effectLst/>
              <a:latin typeface="+mn-lt"/>
              <a:ea typeface="+mn-ea"/>
              <a:cs typeface="+mn-cs"/>
            </a:endParaRPr>
          </a:p>
          <a:p>
            <a:endParaRPr lang="en-US"/>
          </a:p>
        </p:txBody>
      </p:sp>
    </p:spTree>
    <p:extLst>
      <p:ext uri="{BB962C8B-B14F-4D97-AF65-F5344CB8AC3E}">
        <p14:creationId xmlns:p14="http://schemas.microsoft.com/office/powerpoint/2010/main" val="178596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Key point: The phases. The evolution.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Don’t worry, we won’t go into ‘datasheet mode,’ but there is value in looking at a little more detail of how this process is designed to help you.</a:t>
            </a:r>
          </a:p>
          <a:p>
            <a:r>
              <a:rPr lang="en-US" sz="1200" kern="1200">
                <a:solidFill>
                  <a:schemeClr val="tx1"/>
                </a:solidFill>
                <a:effectLst/>
                <a:latin typeface="+mn-lt"/>
                <a:ea typeface="+mn-ea"/>
                <a:cs typeface="+mn-cs"/>
              </a:rPr>
              <a:t>This might seem overwhelming.</a:t>
            </a:r>
          </a:p>
          <a:p>
            <a:r>
              <a:rPr lang="en-US" sz="1200" kern="1200">
                <a:solidFill>
                  <a:schemeClr val="tx1"/>
                </a:solidFill>
                <a:effectLst/>
                <a:latin typeface="+mn-lt"/>
                <a:ea typeface="+mn-ea"/>
                <a:cs typeface="+mn-cs"/>
              </a:rPr>
              <a:t>We (and our partners) are here to help. </a:t>
            </a:r>
          </a:p>
          <a:p>
            <a:r>
              <a:rPr lang="en-US" sz="1200" kern="1200">
                <a:solidFill>
                  <a:schemeClr val="tx1"/>
                </a:solidFill>
                <a:effectLst/>
                <a:latin typeface="+mn-lt"/>
                <a:ea typeface="+mn-ea"/>
                <a:cs typeface="+mn-cs"/>
              </a:rPr>
              <a:t>With the Cloud Adoption Framework, you are not alone. </a:t>
            </a:r>
          </a:p>
          <a:p>
            <a:r>
              <a:rPr lang="en-US" sz="1200" kern="1200">
                <a:solidFill>
                  <a:schemeClr val="tx1"/>
                </a:solidFill>
                <a:effectLst/>
                <a:latin typeface="+mn-lt"/>
                <a:ea typeface="+mn-ea"/>
                <a:cs typeface="+mn-cs"/>
              </a:rPr>
              <a:t>Also, this is modular. Take a step, move forward, revisit the step, maybe going deeper. Take another step, move further forward. </a:t>
            </a:r>
          </a:p>
          <a:p>
            <a:r>
              <a:rPr lang="en-US" sz="1200" kern="1200">
                <a:solidFill>
                  <a:schemeClr val="tx1"/>
                </a:solidFill>
                <a:effectLst/>
                <a:latin typeface="+mn-lt"/>
                <a:ea typeface="+mn-ea"/>
                <a:cs typeface="+mn-cs"/>
              </a:rPr>
              <a:t>All at your own speed. </a:t>
            </a:r>
          </a:p>
          <a:p>
            <a:r>
              <a:rPr lang="en-US" sz="1200" kern="1200">
                <a:solidFill>
                  <a:schemeClr val="tx1"/>
                </a:solidFill>
                <a:effectLst/>
                <a:latin typeface="+mn-lt"/>
                <a:ea typeface="+mn-ea"/>
                <a:cs typeface="+mn-cs"/>
              </a:rPr>
              <a:t>Your business is evolving and adapting. The Cloud Adoption Framework adapts with you.</a:t>
            </a:r>
          </a:p>
          <a:p>
            <a:r>
              <a:rPr lang="en-US" sz="1200" kern="1200">
                <a:solidFill>
                  <a:schemeClr val="tx1"/>
                </a:solidFill>
                <a:effectLst/>
                <a:latin typeface="+mn-lt"/>
                <a:ea typeface="+mn-ea"/>
                <a:cs typeface="+mn-cs"/>
              </a:rPr>
              <a:t>A word of warning: Jumping to the cloud for fear-of-missing-out (or FOMO, as it’s often known) isn’t recommended.</a:t>
            </a:r>
          </a:p>
          <a:p>
            <a:r>
              <a:rPr lang="en-US" sz="1200" kern="1200">
                <a:solidFill>
                  <a:schemeClr val="tx1"/>
                </a:solidFill>
                <a:effectLst/>
                <a:latin typeface="+mn-lt"/>
                <a:ea typeface="+mn-ea"/>
                <a:cs typeface="+mn-cs"/>
              </a:rPr>
              <a:t>Instead, start with your desired outcomes. Then align the technology, people, and processes to support.</a:t>
            </a:r>
          </a:p>
          <a:p>
            <a:r>
              <a:rPr lang="en-US" sz="1200" kern="1200">
                <a:solidFill>
                  <a:schemeClr val="tx1"/>
                </a:solidFill>
                <a:effectLst/>
                <a:latin typeface="+mn-lt"/>
                <a:ea typeface="+mn-ea"/>
                <a:cs typeface="+mn-cs"/>
              </a:rPr>
              <a:t>Then we help you build a plan that prioritizes people and processes as much as the technology. </a:t>
            </a:r>
          </a:p>
          <a:p>
            <a:r>
              <a:rPr lang="en-US" sz="1200" kern="1200">
                <a:solidFill>
                  <a:schemeClr val="tx1"/>
                </a:solidFill>
                <a:effectLst/>
                <a:latin typeface="+mn-lt"/>
                <a:ea typeface="+mn-ea"/>
                <a:cs typeface="+mn-cs"/>
              </a:rPr>
              <a:t>With a plan in place, it’s time to get your organization ready. </a:t>
            </a:r>
          </a:p>
          <a:p>
            <a:r>
              <a:rPr lang="en-US" sz="1200" kern="1200">
                <a:solidFill>
                  <a:schemeClr val="tx1"/>
                </a:solidFill>
                <a:effectLst/>
                <a:latin typeface="+mn-lt"/>
                <a:ea typeface="+mn-ea"/>
                <a:cs typeface="+mn-cs"/>
              </a:rPr>
              <a:t>A best practice example in the Cloud Adoption Framework is the concept of “Landing Zones.” These are defined as a set of guard rails, parameters aligned to the plan, and your strategy.</a:t>
            </a:r>
          </a:p>
          <a:p>
            <a:r>
              <a:rPr lang="en-US" sz="1200" kern="1200">
                <a:solidFill>
                  <a:schemeClr val="tx1"/>
                </a:solidFill>
                <a:effectLst/>
                <a:latin typeface="+mn-lt"/>
                <a:ea typeface="+mn-ea"/>
                <a:cs typeface="+mn-cs"/>
              </a:rPr>
              <a:t>Then it’s time to adopt the cloud, or whatever your latest cloud workload is. </a:t>
            </a:r>
          </a:p>
          <a:p>
            <a:r>
              <a:rPr lang="en-US" sz="1200" kern="1200">
                <a:solidFill>
                  <a:schemeClr val="tx1"/>
                </a:solidFill>
                <a:effectLst/>
                <a:latin typeface="+mn-lt"/>
                <a:ea typeface="+mn-ea"/>
                <a:cs typeface="+mn-cs"/>
              </a:rPr>
              <a:t>This isn’t the end. Far from it. You are setting your company up to continue validating and optimizing every element.</a:t>
            </a:r>
          </a:p>
          <a:p>
            <a:r>
              <a:rPr lang="en-US" sz="1200" kern="1200">
                <a:solidFill>
                  <a:schemeClr val="tx1"/>
                </a:solidFill>
                <a:effectLst/>
                <a:latin typeface="+mn-lt"/>
                <a:ea typeface="+mn-ea"/>
                <a:cs typeface="+mn-cs"/>
              </a:rPr>
              <a:t>It is at this point that you have a foundation to go even further to expand your cloud footprint and evolve your business to create new, exciting scenarios for employees and customers. </a:t>
            </a:r>
          </a:p>
          <a:p>
            <a:r>
              <a:rPr lang="en-US" sz="1200" kern="1200">
                <a:solidFill>
                  <a:schemeClr val="tx1"/>
                </a:solidFill>
                <a:effectLst/>
                <a:latin typeface="+mn-lt"/>
                <a:ea typeface="+mn-ea"/>
                <a:cs typeface="+mn-cs"/>
              </a:rPr>
              <a:t>All in a well managed and well-governed way.</a:t>
            </a:r>
          </a:p>
          <a:p>
            <a:r>
              <a:rPr lang="en-US" sz="1200" b="1" kern="1200">
                <a:solidFill>
                  <a:schemeClr val="tx1"/>
                </a:solidFill>
                <a:effectLst/>
                <a:latin typeface="+mn-lt"/>
                <a:ea typeface="+mn-ea"/>
                <a:cs typeface="+mn-cs"/>
              </a:rPr>
              <a:t>Transition: Don’t take my word… who has used it?</a:t>
            </a:r>
            <a:endParaRPr lang="en-US" sz="1200" kern="1200">
              <a:solidFill>
                <a:schemeClr val="tx1"/>
              </a:solidFill>
              <a:effectLst/>
              <a:latin typeface="+mn-lt"/>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4/30/2020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9167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6032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4/30/2020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4146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146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061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3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4/30/2020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a:ea typeface="+mn-ea"/>
                <a:cs typeface="+mn-cs"/>
              </a:rPr>
              <a:t>&lt;Key point&gt;: Digital Transformation is </a:t>
            </a:r>
            <a:r>
              <a:rPr lang="en-US" sz="1200" b="1" i="1" kern="1200">
                <a:solidFill>
                  <a:schemeClr val="tx1"/>
                </a:solidFill>
                <a:effectLst/>
                <a:latin typeface="Segoe"/>
                <a:ea typeface="+mn-ea"/>
                <a:cs typeface="+mn-cs"/>
              </a:rPr>
              <a:t>the</a:t>
            </a:r>
            <a:r>
              <a:rPr lang="en-US" sz="1200" b="1" kern="1200">
                <a:solidFill>
                  <a:schemeClr val="tx1"/>
                </a:solidFill>
                <a:effectLst/>
                <a:latin typeface="Segoe"/>
                <a:ea typeface="+mn-ea"/>
                <a:cs typeface="+mn-cs"/>
              </a:rPr>
              <a:t> </a:t>
            </a:r>
            <a:r>
              <a:rPr lang="en-US" sz="1200" b="1" i="1" kern="1200">
                <a:solidFill>
                  <a:schemeClr val="tx1"/>
                </a:solidFill>
                <a:effectLst/>
                <a:latin typeface="Segoe"/>
                <a:ea typeface="+mn-ea"/>
                <a:cs typeface="+mn-cs"/>
              </a:rPr>
              <a:t>evolution</a:t>
            </a:r>
            <a:r>
              <a:rPr lang="en-US" sz="1200" b="1" kern="1200">
                <a:solidFill>
                  <a:schemeClr val="tx1"/>
                </a:solidFill>
                <a:effectLst/>
                <a:latin typeface="Segoe"/>
                <a:ea typeface="+mn-ea"/>
                <a:cs typeface="+mn-cs"/>
              </a:rPr>
              <a:t> </a:t>
            </a:r>
            <a:r>
              <a:rPr lang="en-US" sz="1200" b="1" i="1" kern="1200">
                <a:solidFill>
                  <a:schemeClr val="tx1"/>
                </a:solidFill>
                <a:effectLst/>
                <a:latin typeface="Segoe"/>
                <a:ea typeface="+mn-ea"/>
                <a:cs typeface="+mn-cs"/>
              </a:rPr>
              <a:t>of business</a:t>
            </a:r>
            <a:endParaRPr lang="en-US" sz="1200" i="1"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Digital transformation is embracing the necessity of change. </a:t>
            </a:r>
            <a:endParaRPr lang="en-US" sz="1200" kern="1200">
              <a:solidFill>
                <a:schemeClr val="tx1"/>
              </a:solidFill>
              <a:effectLst/>
              <a:latin typeface="Segoe"/>
              <a:cs typeface="Calibri"/>
            </a:endParaRPr>
          </a:p>
          <a:p>
            <a:r>
              <a:rPr lang="en-US" sz="1200" kern="1200">
                <a:solidFill>
                  <a:schemeClr val="tx1"/>
                </a:solidFill>
                <a:effectLst/>
                <a:latin typeface="Segoe"/>
                <a:ea typeface="+mn-ea"/>
                <a:cs typeface="+mn-cs"/>
              </a:rPr>
              <a:t>What kind of change are we talking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a:rPr>
              <a:t>—</a:t>
            </a:r>
            <a:r>
              <a:rPr lang="en-US" sz="1200" kern="1200">
                <a:solidFill>
                  <a:schemeClr val="tx1"/>
                </a:solidFill>
                <a:effectLst/>
                <a:latin typeface="Segoe"/>
                <a:ea typeface="+mn-ea"/>
                <a:cs typeface="+mn-cs"/>
              </a:rPr>
              <a:t>optimization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a:rPr>
              <a:t>—</a:t>
            </a:r>
            <a:r>
              <a:rPr lang="en-US" sz="1200" kern="1200">
                <a:solidFill>
                  <a:schemeClr val="tx1"/>
                </a:solidFill>
                <a:effectLst/>
                <a:latin typeface="Segoe"/>
                <a:ea typeface="+mn-ea"/>
                <a:cs typeface="+mn-cs"/>
              </a:rPr>
              <a:t>identifying and implementing efficiencies …</a:t>
            </a:r>
          </a:p>
          <a:p>
            <a:r>
              <a:rPr lang="en-US" sz="1200" kern="1200">
                <a:solidFill>
                  <a:schemeClr val="tx1"/>
                </a:solidFill>
                <a:effectLst/>
                <a:latin typeface="Segoe"/>
                <a:ea typeface="+mn-ea"/>
                <a:cs typeface="+mn-cs"/>
              </a:rPr>
              <a:t>But there is no magic “efficiency” switch to flip. It’s about a </a:t>
            </a:r>
            <a:r>
              <a:rPr lang="en-US" sz="1200" i="1" kern="1200">
                <a:solidFill>
                  <a:schemeClr val="tx1"/>
                </a:solidFill>
                <a:effectLst/>
                <a:latin typeface="Segoe"/>
                <a:ea typeface="+mn-ea"/>
                <a:cs typeface="+mn-cs"/>
              </a:rPr>
              <a:t>process of change</a:t>
            </a:r>
            <a:r>
              <a:rPr lang="en-US" sz="1200">
                <a:latin typeface="Segoe"/>
              </a:rPr>
              <a:t>—</a:t>
            </a:r>
          </a:p>
          <a:p>
            <a:r>
              <a:rPr lang="en-US" sz="1200" kern="1200">
                <a:solidFill>
                  <a:schemeClr val="tx1"/>
                </a:solidFill>
                <a:effectLst/>
                <a:latin typeface="Segoe"/>
                <a:ea typeface="+mn-ea"/>
                <a:cs typeface="+mn-cs"/>
              </a:rPr>
              <a:t>changing the foundation of how your business works, which we’ll talk about more.</a:t>
            </a:r>
          </a:p>
          <a:p>
            <a:r>
              <a:rPr lang="en-US" sz="1200" kern="1200">
                <a:solidFill>
                  <a:schemeClr val="tx1"/>
                </a:solidFill>
                <a:effectLst/>
                <a:latin typeface="Segoe"/>
                <a:ea typeface="+mn-ea"/>
                <a:cs typeface="+mn-cs"/>
              </a:rPr>
              <a:t>A large percentage of business leaders </a:t>
            </a:r>
            <a:r>
              <a:rPr lang="en-US" sz="1200" i="1" kern="1200">
                <a:solidFill>
                  <a:schemeClr val="tx1"/>
                </a:solidFill>
                <a:effectLst/>
                <a:latin typeface="Segoe"/>
                <a:ea typeface="+mn-ea"/>
                <a:cs typeface="+mn-cs"/>
              </a:rPr>
              <a:t>know if they don’t transform and evolve, their businesses won’t survive</a:t>
            </a:r>
            <a:r>
              <a:rPr lang="en-US" sz="1200" kern="1200">
                <a:solidFill>
                  <a:schemeClr val="tx1"/>
                </a:solidFill>
                <a:effectLst/>
                <a:latin typeface="Segoe"/>
                <a:ea typeface="+mn-ea"/>
                <a:cs typeface="+mn-cs"/>
              </a:rPr>
              <a:t>.</a:t>
            </a:r>
          </a:p>
          <a:p>
            <a:r>
              <a:rPr lang="en-US" sz="1200" kern="1200">
                <a:solidFill>
                  <a:schemeClr val="tx1"/>
                </a:solidFill>
                <a:effectLst/>
                <a:latin typeface="Segoe"/>
                <a:ea typeface="+mn-ea"/>
                <a:cs typeface="+mn-cs"/>
              </a:rPr>
              <a:t>I’d like to introduce you to Maria.</a:t>
            </a:r>
          </a:p>
          <a:p>
            <a:r>
              <a:rPr lang="en-US" sz="1200" b="0" kern="1200">
                <a:solidFill>
                  <a:srgbClr val="FF0000"/>
                </a:solidFill>
                <a:effectLst/>
                <a:latin typeface="Segoe"/>
                <a:ea typeface="+mn-ea"/>
                <a:cs typeface="+mn-cs"/>
              </a:rPr>
              <a:t>Maria is the Director of IT in a mid-market clothing company in Brooklyn.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rgbClr val="FF0000"/>
                </a:solidFill>
                <a:effectLst/>
                <a:latin typeface="Segoe"/>
                <a:ea typeface="+mn-ea"/>
                <a:cs typeface="+mn-cs"/>
              </a:rPr>
              <a:t>She’s looking for more efficient ways to grow the commerce side of the business</a:t>
            </a:r>
            <a:r>
              <a:rPr lang="en-US" sz="1200" b="0">
                <a:latin typeface="Segoe"/>
              </a:rPr>
              <a:t>—</a:t>
            </a:r>
            <a:r>
              <a:rPr lang="en-US" sz="1200" b="0" kern="1200">
                <a:solidFill>
                  <a:srgbClr val="FF0000"/>
                </a:solidFill>
                <a:effectLst/>
                <a:latin typeface="Segoe"/>
                <a:ea typeface="+mn-ea"/>
                <a:cs typeface="+mn-cs"/>
              </a:rPr>
              <a:t>in a globally competitive market.</a:t>
            </a:r>
          </a:p>
          <a:p>
            <a:r>
              <a:rPr lang="en-US" sz="1200" kern="1200">
                <a:solidFill>
                  <a:schemeClr val="tx1"/>
                </a:solidFill>
                <a:effectLst/>
                <a:latin typeface="Segoe"/>
                <a:ea typeface="+mn-ea"/>
                <a:cs typeface="+mn-cs"/>
              </a:rPr>
              <a:t>Maria made a presentation to her leadership team about moving their business to the cloud.</a:t>
            </a:r>
          </a:p>
          <a:p>
            <a:r>
              <a:rPr lang="en-US" sz="1200" kern="1200">
                <a:solidFill>
                  <a:schemeClr val="tx1"/>
                </a:solidFill>
                <a:effectLst/>
                <a:latin typeface="Segoe"/>
                <a:ea typeface="+mn-ea"/>
                <a:cs typeface="+mn-cs"/>
              </a:rPr>
              <a:t>And now, they’ve committed to making this transformation happen. </a:t>
            </a:r>
          </a:p>
          <a:p>
            <a:r>
              <a:rPr lang="en-US" sz="1200" kern="1200">
                <a:solidFill>
                  <a:schemeClr val="tx1"/>
                </a:solidFill>
                <a:effectLst/>
                <a:latin typeface="Segoe"/>
                <a:ea typeface="+mn-ea"/>
                <a:cs typeface="+mn-cs"/>
              </a:rPr>
              <a:t>So, now Maria is putting her best foot forward</a:t>
            </a:r>
            <a:r>
              <a:rPr lang="en-US" sz="1200">
                <a:latin typeface="Segoe"/>
              </a:rPr>
              <a:t>—making</a:t>
            </a:r>
            <a:r>
              <a:rPr lang="en-US" sz="1200" kern="1200">
                <a:solidFill>
                  <a:schemeClr val="tx1"/>
                </a:solidFill>
                <a:effectLst/>
                <a:latin typeface="Segoe"/>
                <a:ea typeface="+mn-ea"/>
                <a:cs typeface="+mn-cs"/>
              </a:rPr>
              <a:t> a plan to get there.</a:t>
            </a:r>
          </a:p>
          <a:p>
            <a:r>
              <a:rPr lang="en-US" sz="1200" kern="1200">
                <a:solidFill>
                  <a:schemeClr val="tx1"/>
                </a:solidFill>
                <a:effectLst/>
                <a:latin typeface="Segoe"/>
                <a:ea typeface="+mn-ea"/>
                <a:cs typeface="+mn-cs"/>
              </a:rPr>
              <a:t>But this is uncharted territory for most business leaders, including Maria. </a:t>
            </a:r>
          </a:p>
          <a:p>
            <a:r>
              <a:rPr lang="en-US" sz="1200" kern="1200">
                <a:solidFill>
                  <a:schemeClr val="tx1"/>
                </a:solidFill>
                <a:effectLst/>
                <a:latin typeface="Segoe"/>
                <a:ea typeface="+mn-ea"/>
                <a:cs typeface="+mn-cs"/>
              </a:rPr>
              <a:t>She researched online Help for guidance and soon found herself surrounded by walls of documentation text. </a:t>
            </a:r>
          </a:p>
          <a:p>
            <a:r>
              <a:rPr lang="en-US" sz="1200" kern="1200">
                <a:solidFill>
                  <a:schemeClr val="tx1"/>
                </a:solidFill>
                <a:effectLst/>
                <a:latin typeface="Segoe"/>
                <a:ea typeface="+mn-ea"/>
                <a:cs typeface="+mn-cs"/>
              </a:rPr>
              <a:t>Maria is a quick study, but she had additional questions and clarifications about her specific business case.</a:t>
            </a:r>
          </a:p>
          <a:p>
            <a:r>
              <a:rPr lang="en-US" sz="1200" kern="1200">
                <a:solidFill>
                  <a:schemeClr val="tx1"/>
                </a:solidFill>
                <a:effectLst/>
                <a:latin typeface="Segoe"/>
                <a:ea typeface="+mn-ea"/>
                <a:cs typeface="+mn-cs"/>
              </a:rPr>
              <a:t>She wanted </a:t>
            </a:r>
            <a:r>
              <a:rPr lang="en-US" sz="1200" i="1" kern="1200">
                <a:solidFill>
                  <a:schemeClr val="tx1"/>
                </a:solidFill>
                <a:effectLst/>
                <a:latin typeface="Segoe"/>
                <a:ea typeface="+mn-ea"/>
                <a:cs typeface="+mn-cs"/>
              </a:rPr>
              <a:t>people</a:t>
            </a:r>
            <a:r>
              <a:rPr lang="en-US" sz="1200" kern="1200">
                <a:solidFill>
                  <a:schemeClr val="tx1"/>
                </a:solidFill>
                <a:effectLst/>
                <a:latin typeface="Segoe"/>
                <a:ea typeface="+mn-ea"/>
                <a:cs typeface="+mn-cs"/>
              </a:rPr>
              <a:t> who could help with fine-tuning technical help</a:t>
            </a:r>
            <a:r>
              <a:rPr lang="en-US" sz="1200">
                <a:latin typeface="Segoe"/>
              </a:rPr>
              <a:t>—to guide her along the way</a:t>
            </a:r>
            <a:r>
              <a:rPr lang="en-US" sz="1200" kern="1200">
                <a:solidFill>
                  <a:schemeClr val="tx1"/>
                </a:solidFill>
                <a:effectLst/>
                <a:latin typeface="Segoe"/>
                <a:ea typeface="+mn-ea"/>
                <a:cs typeface="+mn-cs"/>
              </a:rPr>
              <a:t>. </a:t>
            </a:r>
          </a:p>
          <a:p>
            <a:r>
              <a:rPr lang="en-US" sz="1200" kern="1200">
                <a:solidFill>
                  <a:schemeClr val="tx1"/>
                </a:solidFill>
                <a:effectLst/>
                <a:latin typeface="Segoe"/>
                <a:ea typeface="+mn-ea"/>
                <a:cs typeface="+mn-cs"/>
              </a:rPr>
              <a:t>Can any of you relate? </a:t>
            </a:r>
          </a:p>
          <a:p>
            <a:r>
              <a:rPr lang="en-US" sz="1200" b="1" kern="1200">
                <a:solidFill>
                  <a:schemeClr val="tx1"/>
                </a:solidFill>
                <a:effectLst/>
                <a:latin typeface="Segoe"/>
                <a:ea typeface="+mn-ea"/>
                <a:cs typeface="+mn-cs"/>
              </a:rPr>
              <a:t>&lt;Transition&gt;: Change is important and necessary in today’s business climate. But changing the way you do business? That’s hard.</a:t>
            </a:r>
            <a:r>
              <a:rPr lang="en-US" sz="1200" kern="1200">
                <a:solidFill>
                  <a:schemeClr val="tx1"/>
                </a:solidFill>
                <a:effectLst/>
                <a:latin typeface="Segoe"/>
                <a:ea typeface="+mn-ea"/>
                <a:cs typeface="+mn-cs"/>
              </a:rPr>
              <a:t> </a:t>
            </a:r>
          </a:p>
          <a:p>
            <a:endParaRPr lang="en-US">
              <a:latin typeface="Segoe"/>
            </a:endParaRPr>
          </a:p>
          <a:p>
            <a:endParaRPr lang="en-US">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201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a:ea typeface="+mn-ea"/>
                <a:cs typeface="+mn-cs"/>
              </a:rPr>
              <a:t>&lt;Key point&gt;: change is hard—because it affects people, not just process.</a:t>
            </a:r>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Great. So, now Maria has made the decision to commit to change. And she has leadership on board.</a:t>
            </a:r>
          </a:p>
          <a:p>
            <a:r>
              <a:rPr lang="en-US" sz="1200" kern="1200">
                <a:solidFill>
                  <a:schemeClr val="tx1"/>
                </a:solidFill>
                <a:effectLst/>
                <a:latin typeface="Segoe"/>
                <a:ea typeface="+mn-ea"/>
                <a:cs typeface="+mn-cs"/>
              </a:rPr>
              <a:t>But this is only the first step. </a:t>
            </a:r>
          </a:p>
          <a:p>
            <a:r>
              <a:rPr lang="en-US" sz="1200" kern="1200">
                <a:solidFill>
                  <a:schemeClr val="tx1"/>
                </a:solidFill>
                <a:effectLst/>
                <a:latin typeface="Segoe"/>
                <a:ea typeface="+mn-ea"/>
                <a:cs typeface="+mn-cs"/>
              </a:rPr>
              <a:t>But to walk all this talk we need to take another step. Step by step …</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truth is that Maria’s Brooklyn clothing company is facing increased foreign competition. </a:t>
            </a:r>
          </a:p>
          <a:p>
            <a:r>
              <a:rPr lang="en-US" sz="1200" kern="1200">
                <a:solidFill>
                  <a:schemeClr val="tx1"/>
                </a:solidFill>
                <a:effectLst/>
                <a:latin typeface="Segoe"/>
                <a:ea typeface="+mn-ea"/>
                <a:cs typeface="+mn-cs"/>
              </a:rPr>
              <a:t>And the winds of change are coming. Maria’s marketing colleagues tell her </a:t>
            </a:r>
            <a:r>
              <a:rPr lang="en-US">
                <a:latin typeface="Segoe"/>
              </a:rPr>
              <a:t>that Greater China has overtaken the US as the largest fashion market in the world in 2020.</a:t>
            </a:r>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She knows that her company needs to become leaner to remain competitive. To stay in business. </a:t>
            </a:r>
          </a:p>
          <a:p>
            <a:r>
              <a:rPr lang="en-US" sz="1200" kern="1200">
                <a:solidFill>
                  <a:schemeClr val="tx1"/>
                </a:solidFill>
                <a:effectLst/>
                <a:latin typeface="Segoe"/>
                <a:ea typeface="+mn-ea"/>
                <a:cs typeface="+mn-cs"/>
              </a:rPr>
              <a:t>The fashion industry was moving to the cloud, innovating, and reaping the profits. </a:t>
            </a:r>
          </a:p>
          <a:p>
            <a:r>
              <a:rPr lang="en-US">
                <a:latin typeface="Segoe"/>
                <a:hlinkClick r:id="rId3"/>
              </a:rPr>
              <a:t>https://customers.microsoft.com/en-us/story/747179-brooks-consumergoods-microsoft365</a:t>
            </a:r>
            <a:endParaRPr lang="en-US">
              <a:latin typeface="Segoe"/>
            </a:endParaRP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Maria knows that this kind of change is difficult. As Director of IT, she worries about the back-end that drives the business.</a:t>
            </a:r>
          </a:p>
          <a:p>
            <a:r>
              <a:rPr lang="en-US" sz="1200" kern="1200">
                <a:solidFill>
                  <a:schemeClr val="tx1"/>
                </a:solidFill>
                <a:effectLst/>
                <a:latin typeface="Segoe"/>
                <a:ea typeface="+mn-ea"/>
                <a:cs typeface="+mn-cs"/>
              </a:rPr>
              <a:t>She knows that those concerns are about more than just technology. The company prides itself on making hip, Gen-X threads. In a Brooklyn warehouse. </a:t>
            </a:r>
          </a:p>
          <a:p>
            <a:r>
              <a:rPr lang="en-US" sz="1200" kern="1200">
                <a:solidFill>
                  <a:schemeClr val="tx1"/>
                </a:solidFill>
                <a:effectLst/>
                <a:latin typeface="Segoe"/>
                <a:ea typeface="+mn-ea"/>
                <a:cs typeface="+mn-cs"/>
              </a:rPr>
              <a:t>It has an adequate on-premises datacenter. And that’s worked fine, so far, but the company’s hippest clothing line has taken off. Like rocket high, and the website back-end can’t process the orders.</a:t>
            </a:r>
          </a:p>
          <a:p>
            <a:r>
              <a:rPr lang="en-US" sz="1200" kern="1200">
                <a:solidFill>
                  <a:schemeClr val="tx1"/>
                </a:solidFill>
                <a:effectLst/>
                <a:latin typeface="Segoe"/>
                <a:ea typeface="+mn-ea"/>
                <a:cs typeface="+mn-cs"/>
              </a:rPr>
              <a:t>Maria also knows that adopting the cloud to power her business is more than just swapping out </a:t>
            </a:r>
            <a:r>
              <a:rPr lang="en-US">
                <a:latin typeface="Segoe"/>
              </a:rPr>
              <a:t>physical servers for virtual machines</a:t>
            </a:r>
            <a:r>
              <a:rPr lang="en-US" sz="1200" kern="1200">
                <a:solidFill>
                  <a:schemeClr val="tx1"/>
                </a:solidFill>
                <a:effectLst/>
                <a:latin typeface="Segoe"/>
                <a:ea typeface="+mn-ea"/>
                <a:cs typeface="+mn-cs"/>
              </a:rPr>
              <a:t>.</a:t>
            </a:r>
            <a:r>
              <a:rPr lang="en-US">
                <a:latin typeface="Segoe"/>
              </a:rPr>
              <a:t> </a:t>
            </a:r>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It’s a movement that affects culture company-wide, all her employees, and, of course, all her customers. </a:t>
            </a:r>
            <a:r>
              <a:rPr lang="en-US" sz="1200" b="1" kern="1200">
                <a:solidFill>
                  <a:schemeClr val="tx1"/>
                </a:solidFill>
                <a:effectLst/>
                <a:latin typeface="Segoe"/>
                <a:ea typeface="+mn-ea"/>
                <a:cs typeface="+mn-cs"/>
              </a:rPr>
              <a:t>And it starts with her.</a:t>
            </a:r>
          </a:p>
          <a:p>
            <a:r>
              <a:rPr lang="en-US" sz="1200" kern="1200">
                <a:solidFill>
                  <a:schemeClr val="tx1"/>
                </a:solidFill>
                <a:effectLst/>
                <a:latin typeface="Segoe"/>
                <a:ea typeface="+mn-ea"/>
                <a:cs typeface="+mn-cs"/>
              </a:rPr>
              <a:t>Maria knows that the journey to the cloud is hard. But it’s a road she and all her colleagues need to walk—if their business is to compete and thrive. </a:t>
            </a:r>
          </a:p>
          <a:p>
            <a:r>
              <a:rPr lang="en-US" sz="1200" b="1" kern="1200">
                <a:solidFill>
                  <a:schemeClr val="tx1"/>
                </a:solidFill>
                <a:effectLst/>
                <a:latin typeface="Segoe"/>
                <a:ea typeface="+mn-ea"/>
                <a:cs typeface="+mn-cs"/>
              </a:rPr>
              <a:t>&lt;Transition&gt;: For </a:t>
            </a:r>
            <a:r>
              <a:rPr lang="en-US" b="1">
                <a:latin typeface="Segoe"/>
              </a:rPr>
              <a:t>businesses, it’s</a:t>
            </a:r>
            <a:r>
              <a:rPr lang="en-US" sz="1200" b="1" kern="1200">
                <a:solidFill>
                  <a:schemeClr val="tx1"/>
                </a:solidFill>
                <a:effectLst/>
                <a:latin typeface="Segoe"/>
                <a:ea typeface="+mn-ea"/>
                <a:cs typeface="+mn-cs"/>
              </a:rPr>
              <a:t> step-by-step path</a:t>
            </a:r>
            <a:r>
              <a:rPr lang="en-US" b="1">
                <a:latin typeface="Segoe"/>
              </a:rPr>
              <a:t> to transformation—but how do you measure this kind of growth?</a:t>
            </a:r>
            <a:endParaRPr lang="en-US" sz="1200" b="1" kern="1200">
              <a:solidFill>
                <a:schemeClr val="tx1"/>
              </a:solidFill>
              <a:effectLst/>
              <a:latin typeface="Segoe"/>
              <a:ea typeface="+mn-ea"/>
              <a:cs typeface="+mn-cs"/>
            </a:endParaRPr>
          </a:p>
          <a:p>
            <a:endParaRPr lang="en-US">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1" kern="1200">
                <a:solidFill>
                  <a:schemeClr val="tx1"/>
                </a:solidFill>
                <a:effectLst/>
                <a:latin typeface="Segoe"/>
                <a:ea typeface="+mn-ea"/>
                <a:cs typeface="+mn-cs"/>
              </a:rPr>
              <a:t>&lt;Key point&gt;: </a:t>
            </a:r>
            <a:r>
              <a:rPr lang="en-US" b="1">
                <a:latin typeface="Segoe"/>
              </a:rPr>
              <a:t>modernization</a:t>
            </a:r>
            <a:r>
              <a:rPr lang="en-US" sz="1200" b="1" kern="1200">
                <a:solidFill>
                  <a:schemeClr val="tx1"/>
                </a:solidFill>
                <a:effectLst/>
                <a:latin typeface="Segoe"/>
                <a:ea typeface="+mn-ea"/>
                <a:cs typeface="+mn-cs"/>
              </a:rPr>
              <a:t> </a:t>
            </a:r>
            <a:r>
              <a:rPr lang="en-US" b="1">
                <a:latin typeface="Segoe"/>
              </a:rPr>
              <a:t>drives measurable growth for your business.</a:t>
            </a:r>
          </a:p>
          <a:p>
            <a:pPr>
              <a:defRPr/>
            </a:pPr>
            <a:endParaRPr lang="en-US">
              <a:latin typeface="Sego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atin typeface="Segoe"/>
              </a:rPr>
              <a:t>Maria, now with the buy-in from her leadership team, can lead the way to change, to innovation, to transformation.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Segoe"/>
                <a:ea typeface="+mn-ea"/>
                <a:cs typeface="+mn-cs"/>
              </a:rPr>
              <a:t>What can her business get out of the deal? She combs through the documentation with one pressing question—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a:solidFill>
                  <a:schemeClr val="tx1"/>
                </a:solidFill>
                <a:latin typeface="Segoe"/>
                <a:ea typeface="+mn-ea"/>
                <a:cs typeface="+mn-cs"/>
              </a:rPr>
              <a:t>“What’s in it for me, my business, and our bottom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a:solidFill>
                  <a:schemeClr val="tx1"/>
                </a:solidFill>
                <a:latin typeface="Segoe"/>
                <a:ea typeface="+mn-ea"/>
                <a:cs typeface="+mn-cs"/>
              </a:rPr>
              <a:t>Well, it turns out, there </a:t>
            </a:r>
            <a:r>
              <a:rPr lang="en-US" sz="1200" b="0" i="1" kern="1200">
                <a:solidFill>
                  <a:schemeClr val="tx1"/>
                </a:solidFill>
                <a:latin typeface="Segoe"/>
                <a:ea typeface="+mn-ea"/>
                <a:cs typeface="+mn-cs"/>
              </a:rPr>
              <a:t>are </a:t>
            </a:r>
            <a:r>
              <a:rPr lang="en-US" sz="1200" b="0" i="0" kern="1200">
                <a:solidFill>
                  <a:schemeClr val="tx1"/>
                </a:solidFill>
                <a:latin typeface="Segoe"/>
                <a:ea typeface="+mn-ea"/>
                <a:cs typeface="+mn-cs"/>
              </a:rPr>
              <a:t>a lot of rewards that come with change. And they </a:t>
            </a:r>
            <a:r>
              <a:rPr lang="en-US" sz="1200" b="0" i="1" kern="1200">
                <a:solidFill>
                  <a:schemeClr val="tx1"/>
                </a:solidFill>
                <a:latin typeface="Segoe"/>
                <a:ea typeface="+mn-ea"/>
                <a:cs typeface="+mn-cs"/>
              </a:rPr>
              <a:t>are measurable, and data-driven.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a:solidFill>
                <a:schemeClr val="tx1"/>
              </a:solidFill>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a:solidFill>
                  <a:schemeClr val="tx1"/>
                </a:solidFill>
                <a:latin typeface="Segoe"/>
                <a:ea typeface="+mn-ea"/>
                <a:cs typeface="+mn-cs"/>
              </a:rPr>
              <a:t>That’s music to Maria’s ears. She’d prefer a hybrid cloud solution—modernize some on-prem apps and move others to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latin typeface="Segoe"/>
                <a:ea typeface="+mn-ea"/>
                <a:cs typeface="+mn-cs"/>
              </a:rPr>
              <a:t>She can avoid some on-premises hardware costs.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latin typeface="Segoe"/>
                <a:ea typeface="+mn-ea"/>
                <a:cs typeface="+mn-cs"/>
              </a:rPr>
              <a:t>She can allocate less funds to pay for reduced staffing at her on-premises datacenter.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a:solidFill>
                  <a:schemeClr val="tx1"/>
                </a:solidFill>
                <a:latin typeface="Segoe"/>
                <a:ea typeface="+mn-ea"/>
                <a:cs typeface="+mn-cs"/>
              </a:rPr>
              <a:t>Her company’s new clothing line that’s starting to have peak sales can grow online B2C sales with “cloud-bursting” 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a:solidFill>
                  <a:schemeClr val="tx1"/>
                </a:solidFill>
                <a:latin typeface="Segoe"/>
                <a:ea typeface="+mn-ea"/>
                <a:cs typeface="+mn-cs"/>
              </a:rPr>
              <a:t>That allows Maria to tap into more computing resources when there’s a peak in demand from the 20-something crowd.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a:solidFill>
                  <a:schemeClr val="tx1"/>
                </a:solidFill>
                <a:latin typeface="Segoe"/>
                <a:ea typeface="+mn-ea"/>
                <a:cs typeface="+mn-cs"/>
              </a:rPr>
              <a:t>It’s evolution and business-wide change. There’s plenty in the cloud for Maria and her bottom line. And for your company too.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a:solidFill>
                <a:schemeClr val="tx1"/>
              </a:solidFill>
              <a:latin typeface="Segoe"/>
              <a:ea typeface="+mn-ea"/>
              <a:cs typeface="+mn-cs"/>
            </a:endParaRPr>
          </a:p>
          <a:p>
            <a:pPr>
              <a:defRPr/>
            </a:pPr>
            <a:r>
              <a:rPr lang="en-US" sz="1200" b="1" kern="1200">
                <a:solidFill>
                  <a:schemeClr val="tx1"/>
                </a:solidFill>
                <a:effectLst/>
                <a:latin typeface="Segoe"/>
                <a:ea typeface="+mn-ea"/>
                <a:cs typeface="+mn-cs"/>
              </a:rPr>
              <a:t>&lt;Transition&gt;: </a:t>
            </a:r>
            <a:r>
              <a:rPr lang="en-US" sz="1200" b="1" kern="1200">
                <a:solidFill>
                  <a:schemeClr val="tx1"/>
                </a:solidFill>
                <a:latin typeface="Segoe"/>
                <a:ea typeface="+mn-ea"/>
                <a:cs typeface="+mn-cs"/>
              </a:rPr>
              <a:t>The benefits </a:t>
            </a:r>
            <a:r>
              <a:rPr lang="en-US" b="1">
                <a:latin typeface="Segoe"/>
              </a:rPr>
              <a:t>of modernization</a:t>
            </a:r>
            <a:r>
              <a:rPr lang="en-US" sz="1200" b="1" kern="1200">
                <a:solidFill>
                  <a:schemeClr val="tx1"/>
                </a:solidFill>
                <a:latin typeface="Segoe"/>
                <a:ea typeface="+mn-ea"/>
                <a:cs typeface="+mn-cs"/>
              </a:rPr>
              <a:t> are data-driven and measurable. </a:t>
            </a:r>
            <a:r>
              <a:rPr lang="en-US" b="1">
                <a:latin typeface="Segoe"/>
              </a:rPr>
              <a:t>So </a:t>
            </a:r>
            <a:r>
              <a:rPr lang="en-US" sz="1200" b="1" kern="1200">
                <a:solidFill>
                  <a:schemeClr val="tx1"/>
                </a:solidFill>
                <a:latin typeface="Segoe"/>
                <a:ea typeface="+mn-ea"/>
                <a:cs typeface="+mn-cs"/>
              </a:rPr>
              <a:t>where do we start</a:t>
            </a:r>
            <a:r>
              <a:rPr lang="en-US" b="1">
                <a:latin typeface="Segoe"/>
              </a:rPr>
              <a:t> the process</a:t>
            </a:r>
            <a:r>
              <a:rPr lang="en-US" sz="1200" b="1" kern="1200">
                <a:solidFill>
                  <a:schemeClr val="tx1"/>
                </a:solidFill>
                <a:latin typeface="Segoe"/>
                <a:ea typeface="+mn-ea"/>
                <a:cs typeface="+mn-cs"/>
              </a:rPr>
              <a:t>?</a:t>
            </a:r>
          </a:p>
          <a:p>
            <a:pPr marL="0" indent="0">
              <a:buFont typeface="Arial" panose="020B0604020202020204" pitchFamily="34" charset="0"/>
              <a:buNone/>
            </a:pPr>
            <a:endParaRPr lang="en-US">
              <a:latin typeface="Segoe"/>
            </a:endParaRPr>
          </a:p>
        </p:txBody>
      </p:sp>
    </p:spTree>
    <p:extLst>
      <p:ext uri="{BB962C8B-B14F-4D97-AF65-F5344CB8AC3E}">
        <p14:creationId xmlns:p14="http://schemas.microsoft.com/office/powerpoint/2010/main" val="992154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a:ea typeface="+mn-ea"/>
                <a:cs typeface="+mn-cs"/>
              </a:rPr>
              <a:t>&lt;Key point&gt;: Change is more than adopting technology. It’s adapting how you do business.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We share</a:t>
            </a:r>
            <a:r>
              <a:rPr lang="en-US" dirty="0">
                <a:effectLst/>
                <a:latin typeface="Segoe"/>
              </a:rPr>
              <a:t> best practices from our employees, partners, and customers who have already undertaken the cloud journey.</a:t>
            </a:r>
            <a:endParaRPr lang="en-US" sz="1200"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The Cloud Adoption Framework brings together </a:t>
            </a:r>
            <a:r>
              <a:rPr lang="en-US" sz="1200" b="1" kern="1200" dirty="0">
                <a:solidFill>
                  <a:schemeClr val="tx1"/>
                </a:solidFill>
                <a:effectLst/>
                <a:latin typeface="Segoe"/>
                <a:ea typeface="+mn-ea"/>
                <a:cs typeface="+mn-cs"/>
              </a:rPr>
              <a:t>people, process, and technology</a:t>
            </a:r>
            <a:r>
              <a:rPr lang="en-US" sz="1200" kern="1200" dirty="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dirty="0">
                <a:solidFill>
                  <a:schemeClr val="tx1"/>
                </a:solidFill>
                <a:effectLst/>
                <a:latin typeface="Segoe"/>
                <a:ea typeface="+mn-ea"/>
                <a:cs typeface="+mn-cs"/>
              </a:rPr>
              <a:t>We can help guide you through.</a:t>
            </a:r>
          </a:p>
          <a:p>
            <a:r>
              <a:rPr lang="en-US" dirty="0">
                <a:latin typeface="Segoe"/>
              </a:rPr>
              <a:t> </a:t>
            </a:r>
            <a:endParaRPr lang="en-US" sz="1200" kern="1200" dirty="0">
              <a:solidFill>
                <a:schemeClr val="tx1"/>
              </a:solidFill>
              <a:effectLst/>
              <a:latin typeface="Segoe"/>
            </a:endParaRPr>
          </a:p>
          <a:p>
            <a:r>
              <a:rPr lang="en-US" sz="1200" b="1" kern="1200" dirty="0">
                <a:solidFill>
                  <a:schemeClr val="tx1"/>
                </a:solidFill>
                <a:effectLst/>
                <a:latin typeface="Segoe"/>
                <a:ea typeface="+mn-ea"/>
                <a:cs typeface="+mn-cs"/>
              </a:rPr>
              <a:t>&lt;Transition&gt;:</a:t>
            </a:r>
            <a:r>
              <a:rPr lang="en-US" b="1" dirty="0">
                <a:latin typeface="Segoe"/>
              </a:rPr>
              <a:t> </a:t>
            </a:r>
            <a:r>
              <a:rPr lang="en-US" sz="1200" b="1" kern="1200" dirty="0">
                <a:solidFill>
                  <a:schemeClr val="tx1"/>
                </a:solidFill>
                <a:effectLst/>
                <a:latin typeface="Segoe"/>
                <a:ea typeface="+mn-ea"/>
                <a:cs typeface="+mn-cs"/>
              </a:rPr>
              <a:t> How does the Cloud Adoption Framework work </a:t>
            </a:r>
            <a:r>
              <a:rPr lang="en-US" b="1" dirty="0">
                <a:latin typeface="Segoe"/>
              </a:rPr>
              <a:t>for your business?</a:t>
            </a:r>
            <a:endParaRPr lang="en-US" b="1" i="1" dirty="0">
              <a:highlight>
                <a:srgbClr val="FFFF00"/>
              </a:highlight>
              <a:latin typeface="Sego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a:solidFill>
                  <a:schemeClr val="tx1"/>
                </a:solidFill>
                <a:effectLst/>
                <a:latin typeface="Segoe"/>
                <a:ea typeface="+mn-ea"/>
                <a:cs typeface="+mn-cs"/>
              </a:rPr>
              <a:t>&lt;Key point&gt;: An iterative process that supports your business needs.</a:t>
            </a:r>
          </a:p>
          <a:p>
            <a:endParaRPr lang="en-US" sz="1800" b="1" kern="120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We put the experience of employees, partners, and customers to work for you.</a:t>
            </a:r>
          </a:p>
          <a:p>
            <a:r>
              <a:rPr lang="en-US" sz="1800" kern="1200">
                <a:solidFill>
                  <a:schemeClr val="tx1"/>
                </a:solidFill>
                <a:effectLst/>
                <a:latin typeface="Segoe"/>
                <a:ea typeface="+mn-ea"/>
                <a:cs typeface="+mn-cs"/>
              </a:rPr>
              <a:t>We work together with you—to build your plan for cloud adoption.</a:t>
            </a:r>
          </a:p>
          <a:p>
            <a:endParaRPr lang="en-US" sz="1800" kern="1200">
              <a:solidFill>
                <a:schemeClr val="tx1"/>
              </a:solidFill>
              <a:effectLst/>
              <a:latin typeface="Segoe"/>
              <a:ea typeface="+mn-ea"/>
              <a:cs typeface="+mn-cs"/>
            </a:endParaRPr>
          </a:p>
          <a:p>
            <a:r>
              <a:rPr lang="en-US" sz="1800" kern="1200">
                <a:solidFill>
                  <a:schemeClr val="tx1"/>
                </a:solidFill>
                <a:effectLst/>
                <a:latin typeface="Segoe"/>
                <a:ea typeface="+mn-ea"/>
                <a:cs typeface="+mn-cs"/>
              </a:rPr>
              <a:t>It starts with your vision.</a:t>
            </a:r>
          </a:p>
          <a:p>
            <a:r>
              <a:rPr lang="en-US" sz="1800" kern="120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a:solidFill>
                  <a:schemeClr val="tx1"/>
                </a:solidFill>
                <a:effectLst/>
                <a:latin typeface="Segoe"/>
                <a:ea typeface="+mn-ea"/>
                <a:cs typeface="+mn-cs"/>
              </a:rPr>
              <a:t>Clear motivations:</a:t>
            </a:r>
            <a:r>
              <a:rPr lang="en-US" sz="1800" b="0" i="0" kern="120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a:solidFill>
                  <a:schemeClr val="tx1"/>
                </a:solidFill>
                <a:effectLst/>
                <a:latin typeface="Segoe"/>
                <a:ea typeface="+mn-ea"/>
                <a:cs typeface="+mn-cs"/>
              </a:rPr>
              <a:t>Defined business outcomes:</a:t>
            </a:r>
            <a:r>
              <a:rPr lang="en-US" sz="1800" b="0" i="0" kern="120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a:solidFill>
                  <a:schemeClr val="tx1"/>
                </a:solidFill>
                <a:effectLst/>
                <a:latin typeface="Segoe"/>
                <a:ea typeface="+mn-ea"/>
                <a:cs typeface="+mn-cs"/>
              </a:rPr>
              <a:t>Business justification:</a:t>
            </a:r>
            <a:r>
              <a:rPr lang="en-US" sz="1800" b="0" i="0" kern="1200">
                <a:solidFill>
                  <a:schemeClr val="tx1"/>
                </a:solidFill>
                <a:effectLst/>
                <a:latin typeface="Segoe"/>
                <a:ea typeface="+mn-ea"/>
                <a:cs typeface="+mn-cs"/>
              </a:rPr>
              <a:t> How will the business measure success?</a:t>
            </a:r>
            <a:r>
              <a:rPr lang="en-US" sz="1800" kern="120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a:solidFill>
                <a:schemeClr val="tx1"/>
              </a:solidFill>
              <a:effectLst/>
              <a:latin typeface="Segoe"/>
              <a:ea typeface="+mn-ea"/>
              <a:cs typeface="+mn-cs"/>
            </a:endParaRPr>
          </a:p>
          <a:p>
            <a:r>
              <a:rPr lang="en-US" sz="1800" kern="120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a:solidFill>
                <a:schemeClr val="tx1"/>
              </a:solidFill>
              <a:effectLst/>
              <a:latin typeface="Segoe"/>
              <a:ea typeface="+mn-ea"/>
              <a:cs typeface="+mn-cs"/>
            </a:endParaRPr>
          </a:p>
          <a:p>
            <a:r>
              <a:rPr lang="en-US" sz="1800" b="1" kern="1200">
                <a:solidFill>
                  <a:schemeClr val="tx1"/>
                </a:solidFill>
                <a:effectLst/>
                <a:latin typeface="Segoe"/>
                <a:ea typeface="+mn-ea"/>
                <a:cs typeface="+mn-cs"/>
              </a:rPr>
              <a:t>&lt;move to the Ready phase to explain another example, to show iterative process, if necessary&gt;</a:t>
            </a:r>
          </a:p>
          <a:p>
            <a:endParaRPr lang="en-US" sz="1800" kern="1200">
              <a:solidFill>
                <a:schemeClr val="tx1"/>
              </a:solidFill>
              <a:effectLst/>
              <a:latin typeface="Segoe"/>
              <a:ea typeface="+mn-ea"/>
              <a:cs typeface="+mn-cs"/>
            </a:endParaRPr>
          </a:p>
          <a:p>
            <a:r>
              <a:rPr lang="en-US" sz="1200" b="0" i="0" kern="120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Segoe"/>
                <a:ea typeface="+mn-ea"/>
                <a:cs typeface="+mn-cs"/>
              </a:rPr>
              <a:t>Our approach is Agile, and we consider security, governance, cost-optimization, and hybrid-cloud awareness by default.</a:t>
            </a:r>
          </a:p>
          <a:p>
            <a:r>
              <a:rPr lang="en-US" sz="1800" kern="1200">
                <a:solidFill>
                  <a:schemeClr val="tx1"/>
                </a:solidFill>
                <a:effectLst/>
                <a:latin typeface="Segoe"/>
                <a:ea typeface="+mn-ea"/>
                <a:cs typeface="+mn-cs"/>
              </a:rPr>
              <a:t>Microsoft will work with you, learning how you do business—and help you adapt.</a:t>
            </a:r>
          </a:p>
          <a:p>
            <a:r>
              <a:rPr lang="en-US" sz="1800" kern="1200">
                <a:solidFill>
                  <a:schemeClr val="tx1"/>
                </a:solidFill>
                <a:effectLst/>
                <a:latin typeface="Segoe"/>
                <a:ea typeface="+mn-ea"/>
                <a:cs typeface="+mn-cs"/>
              </a:rPr>
              <a:t>Your organization is changing—moving towards modernization, with </a:t>
            </a:r>
            <a:r>
              <a:rPr lang="en-US" sz="1800" i="0" kern="1200">
                <a:solidFill>
                  <a:schemeClr val="tx1"/>
                </a:solidFill>
                <a:effectLst/>
                <a:latin typeface="Segoe"/>
                <a:ea typeface="+mn-ea"/>
                <a:cs typeface="+mn-cs"/>
              </a:rPr>
              <a:t>challenging new </a:t>
            </a:r>
            <a:r>
              <a:rPr lang="en-US" sz="1800" kern="1200">
                <a:solidFill>
                  <a:schemeClr val="tx1"/>
                </a:solidFill>
                <a:effectLst/>
                <a:latin typeface="Segoe"/>
                <a:ea typeface="+mn-ea"/>
                <a:cs typeface="+mn-cs"/>
              </a:rPr>
              <a:t>markets, products, customer engagement. </a:t>
            </a:r>
          </a:p>
          <a:p>
            <a:r>
              <a:rPr lang="en-US" sz="1800" kern="1200">
                <a:solidFill>
                  <a:schemeClr val="tx1"/>
                </a:solidFill>
                <a:effectLst/>
                <a:latin typeface="Segoe"/>
                <a:ea typeface="+mn-ea"/>
                <a:cs typeface="+mn-cs"/>
              </a:rPr>
              <a:t>We can help you get there.</a:t>
            </a:r>
            <a:endParaRPr lang="en-US" sz="1800" b="1" kern="1200">
              <a:solidFill>
                <a:schemeClr val="tx1"/>
              </a:solidFill>
              <a:effectLst/>
              <a:latin typeface="Segoe"/>
              <a:ea typeface="+mn-ea"/>
              <a:cs typeface="+mn-cs"/>
            </a:endParaRPr>
          </a:p>
          <a:p>
            <a:endParaRPr lang="en-US" sz="1800" kern="1200">
              <a:solidFill>
                <a:schemeClr val="tx1"/>
              </a:solidFill>
              <a:effectLst/>
              <a:latin typeface="Segoe"/>
              <a:ea typeface="+mn-ea"/>
              <a:cs typeface="+mn-cs"/>
            </a:endParaRPr>
          </a:p>
          <a:p>
            <a:r>
              <a:rPr lang="en-US" sz="1800" b="1" kern="1200">
                <a:solidFill>
                  <a:schemeClr val="tx1"/>
                </a:solidFill>
                <a:effectLst/>
                <a:latin typeface="Segoe"/>
                <a:ea typeface="+mn-ea"/>
                <a:cs typeface="+mn-cs"/>
              </a:rPr>
              <a:t>&lt;Transition&gt;: What does a cloud adoption framework look like?</a:t>
            </a:r>
            <a:endParaRPr lang="en-US" sz="1800" kern="1200">
              <a:solidFill>
                <a:schemeClr val="tx1"/>
              </a:solidFill>
              <a:effectLst/>
              <a:latin typeface="Segoe"/>
              <a:ea typeface="+mn-ea"/>
              <a:cs typeface="+mn-cs"/>
            </a:endParaRPr>
          </a:p>
          <a:p>
            <a:endParaRPr lang="en-US" sz="180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&lt;Key point&gt;: Cloud Adoption Framework—modular phases of adoption.</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 your organization  evolves, the Cloud Adoption Framework adapts to your business needs.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Each module in the diagram is an iterative phase that advances your business through the complete lifecycle of cloud adoption. </a:t>
            </a:r>
          </a:p>
          <a:p>
            <a:r>
              <a:rPr lang="en-US" sz="1000" b="0" i="0" kern="1200">
                <a:solidFill>
                  <a:schemeClr val="tx1"/>
                </a:solidFill>
                <a:effectLst/>
                <a:latin typeface="+mn-lt"/>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 Cloud Adoption Framework offers the enterprise a modular framework of how to incrementally onboard to the cloud. </a:t>
            </a:r>
          </a:p>
          <a:p>
            <a:r>
              <a:rPr lang="en-US" sz="1000" b="0" i="0" kern="1200">
                <a:solidFill>
                  <a:schemeClr val="tx1"/>
                </a:solidFill>
                <a:effectLst/>
                <a:latin typeface="+mn-lt"/>
                <a:ea typeface="+mn-ea"/>
                <a:cs typeface="+mn-cs"/>
              </a:rPr>
              <a:t>Cloud adoption shifts how companies obtain, make use of, and lock down their technology resources.</a:t>
            </a:r>
          </a:p>
          <a:p>
            <a:r>
              <a:rPr lang="en-US" sz="1000" b="0" i="0" kern="1200">
                <a:solidFill>
                  <a:schemeClr val="tx1"/>
                </a:solidFill>
                <a:effectLst/>
                <a:latin typeface="+mn-lt"/>
                <a:ea typeface="+mn-ea"/>
                <a:cs typeface="+mn-cs"/>
              </a:rPr>
              <a:t>And—this kind of modular framework flips the model of how enterprises operate:</a:t>
            </a:r>
          </a:p>
          <a:p>
            <a:endParaRPr lang="en-US" sz="1000" b="0" i="0"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a:solidFill>
                  <a:schemeClr val="tx1"/>
                </a:solidFill>
                <a:effectLst/>
                <a:latin typeface="+mn-lt"/>
                <a:ea typeface="+mn-ea"/>
                <a:cs typeface="+mn-cs"/>
              </a:rPr>
              <a:t>Change from cap-ex (capital expenditure) to op-ex (operating expenditure) model</a:t>
            </a:r>
          </a:p>
          <a:p>
            <a:pPr marL="285750" indent="-285750">
              <a:buFont typeface="Arial" panose="020B0604020202020204" pitchFamily="34" charset="0"/>
              <a:buChar char="•"/>
            </a:pPr>
            <a:r>
              <a:rPr lang="en-US" sz="1200" kern="1200">
                <a:solidFill>
                  <a:schemeClr val="tx1"/>
                </a:solidFill>
                <a:effectLst/>
                <a:latin typeface="+mn-lt"/>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a:solidFill>
                  <a:schemeClr val="tx1"/>
                </a:solidFill>
                <a:effectLst/>
                <a:latin typeface="+mn-lt"/>
                <a:ea typeface="+mn-ea"/>
                <a:cs typeface="+mn-cs"/>
              </a:rPr>
              <a:t>As an organization progress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What tools can support you on your cloud adoption journey?</a:t>
            </a:r>
            <a:endParaRPr lang="en-US" sz="1200" kern="1200">
              <a:solidFill>
                <a:schemeClr val="tx1"/>
              </a:solidFill>
              <a:effectLst/>
              <a:latin typeface="+mn-lt"/>
              <a:ea typeface="+mn-ea"/>
              <a:cs typeface="+mn-cs"/>
            </a:endParaRPr>
          </a:p>
          <a:p>
            <a:endParaRPr lang="en-US"/>
          </a:p>
          <a:p>
            <a:endParaRPr lang="en-US"/>
          </a:p>
        </p:txBody>
      </p:sp>
    </p:spTree>
    <p:extLst>
      <p:ext uri="{BB962C8B-B14F-4D97-AF65-F5344CB8AC3E}">
        <p14:creationId xmlns:p14="http://schemas.microsoft.com/office/powerpoint/2010/main" val="1665765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1659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4171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79019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0083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10079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6369314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197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285196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85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732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627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24122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821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814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78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715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9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95014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4659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85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1153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132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6549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5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4759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185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6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1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1856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31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4985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4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6850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427684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956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535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2521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78481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89910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4/30/2020</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7221023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001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2628663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4/30/2020</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4037917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74945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53464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324564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657992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1260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263439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03396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72839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7725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430342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299132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6827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07986744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9298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2922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920539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090659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357156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341501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112451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908867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02923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2354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theme" Target="../theme/theme3.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4.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6.pn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622292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4869"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61356005"/>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5" r:id="rId26"/>
    <p:sldLayoutId id="2147483786" r:id="rId27"/>
    <p:sldLayoutId id="2147483711" r:id="rId28"/>
    <p:sldLayoutId id="2147483712" r:id="rId29"/>
    <p:sldLayoutId id="2147483788" r:id="rId30"/>
    <p:sldLayoutId id="2147483714" r:id="rId31"/>
    <p:sldLayoutId id="2147483715" r:id="rId32"/>
    <p:sldLayoutId id="214748378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717" r:id="rId14"/>
    <p:sldLayoutId id="2147483846" r:id="rId15"/>
    <p:sldLayoutId id="2147483847" r:id="rId16"/>
    <p:sldLayoutId id="2147483848" r:id="rId17"/>
    <p:sldLayoutId id="2147483710" r:id="rId18"/>
    <p:sldLayoutId id="2147483797" r:id="rId19"/>
    <p:sldLayoutId id="2147483798" r:id="rId20"/>
    <p:sldLayoutId id="2147483851" r:id="rId21"/>
    <p:sldLayoutId id="2147483799" r:id="rId22"/>
    <p:sldLayoutId id="2147483800" r:id="rId23"/>
    <p:sldLayoutId id="2147483716" r:id="rId24"/>
    <p:sldLayoutId id="2147483819"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41120516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1.xml"/><Relationship Id="rId1" Type="http://schemas.openxmlformats.org/officeDocument/2006/relationships/slideLayout" Target="../slideLayouts/slideLayout74.xml"/><Relationship Id="rId5" Type="http://schemas.openxmlformats.org/officeDocument/2006/relationships/hyperlink" Target="https://aka.ms/adopt/learn/bizvalue" TargetMode="External"/><Relationship Id="rId4" Type="http://schemas.openxmlformats.org/officeDocument/2006/relationships/hyperlink" Target="https://aka.ms/adopt/asses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hyperlink" Target="https://aka.ms/adopt/setupguide" TargetMode="External"/><Relationship Id="rId13" Type="http://schemas.openxmlformats.org/officeDocument/2006/relationships/hyperlink" Target="https://aka.ms/smarttool" TargetMode="External"/><Relationship Id="rId18" Type="http://schemas.openxmlformats.org/officeDocument/2006/relationships/hyperlink" Target="https://archcenter.blob.core.windows.net/cdn/fusion/governance/Cost%20Management%20Discipline%20Template.docx" TargetMode="External"/><Relationship Id="rId26" Type="http://schemas.openxmlformats.org/officeDocument/2006/relationships/hyperlink" Target="https://aka.ms/adopt/tools-templates" TargetMode="External"/><Relationship Id="rId3" Type="http://schemas.openxmlformats.org/officeDocument/2006/relationships/hyperlink" Target="https://aka.ms/adopt/journeytracker" TargetMode="External"/><Relationship Id="rId21" Type="http://schemas.openxmlformats.org/officeDocument/2006/relationships/hyperlink" Target="https://archcenter.blob.core.windows.net/cdn/fusion/governance/Resource%20Consistency%20Discipline%20Template.docx" TargetMode="External"/><Relationship Id="rId7" Type="http://schemas.openxmlformats.org/officeDocument/2006/relationships/hyperlink" Target="https://archcenter.blob.core.windows.net/cdn/fusion/readiness/Microsoft-Cloud-Adoption-Framework-Strategy-and-Plan-Template.docx" TargetMode="External"/><Relationship Id="rId12" Type="http://schemas.openxmlformats.org/officeDocument/2006/relationships/hyperlink" Target="https://docs.microsoft.com/azure/cloud-adoption-framework/ready/landing-zone/first-landing-zone" TargetMode="External"/><Relationship Id="rId17" Type="http://schemas.openxmlformats.org/officeDocument/2006/relationships/hyperlink" Target="https://archcenter.blob.core.windows.net/cdn/fusion/governance/Governance%20Discipline%20Template.docx" TargetMode="External"/><Relationship Id="rId25" Type="http://schemas.openxmlformats.org/officeDocument/2006/relationships/hyperlink" Target="https://raw.githubusercontent.com/microsoft/CloudAdoptionFramework/master/manage/opsmanagementworkbook.xlsx" TargetMode="External"/><Relationship Id="rId2" Type="http://schemas.openxmlformats.org/officeDocument/2006/relationships/notesSlide" Target="../notesSlides/notesSlide11.xml"/><Relationship Id="rId16" Type="http://schemas.openxmlformats.org/officeDocument/2006/relationships/hyperlink" Target="https://aka.ms/adopt/gov/assess" TargetMode="External"/><Relationship Id="rId20" Type="http://schemas.openxmlformats.org/officeDocument/2006/relationships/hyperlink" Target="https://archcenter.blob.core.windows.net/cdn/fusion/governance/Identity%20Baseline%20Discipline%20Template.docx" TargetMode="External"/><Relationship Id="rId1" Type="http://schemas.openxmlformats.org/officeDocument/2006/relationships/slideLayout" Target="../slideLayouts/slideLayout39.xml"/><Relationship Id="rId6" Type="http://schemas.openxmlformats.org/officeDocument/2006/relationships/hyperlink" Target="https://azuredevopsdemogenerator.azurewebsites.net/?name=CloudAdoptionPlan" TargetMode="External"/><Relationship Id="rId11" Type="http://schemas.openxmlformats.org/officeDocument/2006/relationships/hyperlink" Target="https://archcenter.blob.core.windows.net/cdn/fusion/readiness/CAF%20Readiness%20Naming%20and%20Tagging%20tracking%20template.xlsx" TargetMode="External"/><Relationship Id="rId24" Type="http://schemas.openxmlformats.org/officeDocument/2006/relationships/hyperlink" Target="https://github.com/microsoft/CloudAdoptionFramework/tree/master/manage/Automation-Best-Practices" TargetMode="External"/><Relationship Id="rId5" Type="http://schemas.openxmlformats.org/officeDocument/2006/relationships/hyperlink" Target="https://docs.microsoft.com/en-us/azure/cloud-adoption-framework/plan/template" TargetMode="External"/><Relationship Id="rId15" Type="http://schemas.openxmlformats.org/officeDocument/2006/relationships/hyperlink" Target="https://docs.microsoft.com/en-us/azure/cloud-adoption-framework/innovate/innovation-guide/" TargetMode="External"/><Relationship Id="rId23" Type="http://schemas.openxmlformats.org/officeDocument/2006/relationships/hyperlink" Target="https://aka.ms/adopt/architecturereview" TargetMode="External"/><Relationship Id="rId10" Type="http://schemas.openxmlformats.org/officeDocument/2006/relationships/hyperlink" Target="https://aka.ms/aqc" TargetMode="External"/><Relationship Id="rId19" Type="http://schemas.openxmlformats.org/officeDocument/2006/relationships/hyperlink" Target="https://archcenter.blob.core.windows.net/cdn/fusion/governance/Deployment%20Acceleration%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raw.githubusercontent.com/microsoft/CloudAdoptionFramework/master/ready/readiness-checklist.docx" TargetMode="External"/><Relationship Id="rId14" Type="http://schemas.openxmlformats.org/officeDocument/2006/relationships/hyperlink" Target="https://aka.ms/adopt/migration/guide" TargetMode="External"/><Relationship Id="rId22" Type="http://schemas.openxmlformats.org/officeDocument/2006/relationships/hyperlink" Target="https://archcenter.blob.core.windows.net/cdn/fusion/governance/Security%20Baseline%20Discipline%20Template.doc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image" Target="../media/image22.emf"/><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aka.ms/adopt/journeytracke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ka.ms/smarttool"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aka.ms/adopt/gov/asses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aka.ms/ArchitectureCenter" TargetMode="External"/><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s://aka.ms/adopt/architecturereview"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s://archcenter.blob.core.windows.net/cdn/fusion/readiness/Microsoft-Cloud-Adoption-Framework-Strategy-and-Plan-Template.docx"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docs.microsoft.com/en-us/azure/cloud-adoption-framework/plan/template"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review.docs.microsoft.com/en-us/azure/cloud-adoption-framework/ready/landing-zone/terraform-landing-zone"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github.com/microsoft/CloudAdoptionFramework/tree/master/ready/migration-landing-zone" TargetMode="External"/><Relationship Id="rId5" Type="http://schemas.openxmlformats.org/officeDocument/2006/relationships/hyperlink" Target="https://github.com/microsoft/CloudAdoptionFramework/tree/master/ready/migration-landing-zone-governance"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aka.ms/adopt/setupguid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hyperlink" Target="https://aka.ms/adopt/migrationguide"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hyperlink" Target="https://aka.ms/adopt/innovationguide"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hyperlink" Target="http://aka.ms/CAFServices" TargetMode="External"/><Relationship Id="rId13" Type="http://schemas.openxmlformats.org/officeDocument/2006/relationships/image" Target="../media/image40.emf"/><Relationship Id="rId3" Type="http://schemas.openxmlformats.org/officeDocument/2006/relationships/image" Target="../media/image24.png"/><Relationship Id="rId7" Type="http://schemas.openxmlformats.org/officeDocument/2006/relationships/hyperlink" Target="https://aka.ms/adopt/overview" TargetMode="External"/><Relationship Id="rId12"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aka.ms/adopt/findapartner" TargetMode="External"/><Relationship Id="rId11" Type="http://schemas.openxmlformats.org/officeDocument/2006/relationships/image" Target="../media/image38.emf"/><Relationship Id="rId5" Type="http://schemas.openxmlformats.org/officeDocument/2006/relationships/hyperlink" Target="https://aka.ms/adopt/assess" TargetMode="External"/><Relationship Id="rId10" Type="http://schemas.openxmlformats.org/officeDocument/2006/relationships/image" Target="../media/image37.emf"/><Relationship Id="rId4" Type="http://schemas.openxmlformats.org/officeDocument/2006/relationships/image" Target="../media/image25.svg"/><Relationship Id="rId9" Type="http://schemas.openxmlformats.org/officeDocument/2006/relationships/hyperlink" Target="https://aka.ms/adopt/learn/bizvalue" TargetMode="External"/><Relationship Id="rId14" Type="http://schemas.openxmlformats.org/officeDocument/2006/relationships/image" Target="../media/image41.emf"/></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39.xml"/><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5" name="Rectangle 20"/>
          <p:cNvSpPr>
            <a:spLocks noChangeArrowheads="1"/>
          </p:cNvSpPr>
          <p:nvPr/>
        </p:nvSpPr>
        <p:spPr bwMode="white">
          <a:xfrm>
            <a:off x="-226231" y="2553271"/>
            <a:ext cx="320702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a:solidFill>
                  <a:srgbClr val="FFFFFF"/>
                </a:solidFill>
              </a:rPr>
              <a:t>Usage guide:</a:t>
            </a:r>
          </a:p>
        </p:txBody>
      </p:sp>
      <p:sp>
        <p:nvSpPr>
          <p:cNvPr id="17418" name="Rectangle 19"/>
          <p:cNvSpPr>
            <a:spLocks noChangeArrowheads="1"/>
          </p:cNvSpPr>
          <p:nvPr/>
        </p:nvSpPr>
        <p:spPr bwMode="white">
          <a:xfrm>
            <a:off x="-226231" y="1258555"/>
            <a:ext cx="320702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a:solidFill>
                  <a:srgbClr val="FFFFFF"/>
                </a:solidFill>
              </a:rPr>
              <a:t>Speaker:</a:t>
            </a:r>
          </a:p>
        </p:txBody>
      </p:sp>
      <p:sp>
        <p:nvSpPr>
          <p:cNvPr id="17420" name="Rectangle 19"/>
          <p:cNvSpPr>
            <a:spLocks noChangeArrowheads="1"/>
          </p:cNvSpPr>
          <p:nvPr/>
        </p:nvSpPr>
        <p:spPr bwMode="white">
          <a:xfrm>
            <a:off x="-238679" y="1678688"/>
            <a:ext cx="3208574"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a:solidFill>
                  <a:srgbClr val="FFFFFF"/>
                </a:solidFill>
              </a:rPr>
              <a:t>Primary Audience:</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2126954"/>
            <a:ext cx="3208574"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a:solidFill>
                  <a:srgbClr val="FFFFFF"/>
                </a:solidFill>
              </a:rPr>
              <a:t>Impacted Audience:</a:t>
            </a:r>
          </a:p>
        </p:txBody>
      </p:sp>
      <p:sp>
        <p:nvSpPr>
          <p:cNvPr id="25" name="Rectangle 2">
            <a:extLst>
              <a:ext uri="{FF2B5EF4-FFF2-40B4-BE49-F238E27FC236}">
                <a16:creationId xmlns:a16="http://schemas.microsoft.com/office/drawing/2014/main" id="{3EAF620F-BD52-D345-B909-C7533F911C21}"/>
              </a:ext>
            </a:extLst>
          </p:cNvPr>
          <p:cNvSpPr>
            <a:spLocks noChangeArrowheads="1"/>
          </p:cNvSpPr>
          <p:nvPr/>
        </p:nvSpPr>
        <p:spPr bwMode="white">
          <a:xfrm>
            <a:off x="274818" y="1188290"/>
            <a:ext cx="2687300" cy="5452400"/>
          </a:xfrm>
          <a:prstGeom prst="rect">
            <a:avLst/>
          </a:prstGeom>
          <a:solidFill>
            <a:srgbClr val="0078D4"/>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a:solidFill>
                <a:srgbClr val="FFFFFF"/>
              </a:solidFill>
            </a:endParaRPr>
          </a:p>
        </p:txBody>
      </p:sp>
      <p:sp>
        <p:nvSpPr>
          <p:cNvPr id="26" name="Line 3">
            <a:extLst>
              <a:ext uri="{FF2B5EF4-FFF2-40B4-BE49-F238E27FC236}">
                <a16:creationId xmlns:a16="http://schemas.microsoft.com/office/drawing/2014/main" id="{C377D716-FED0-3446-BE71-C4D0CE1B05E7}"/>
              </a:ext>
            </a:extLst>
          </p:cNvPr>
          <p:cNvSpPr>
            <a:spLocks noChangeShapeType="1"/>
          </p:cNvSpPr>
          <p:nvPr/>
        </p:nvSpPr>
        <p:spPr bwMode="white">
          <a:xfrm>
            <a:off x="492628" y="2920572"/>
            <a:ext cx="11206741" cy="0"/>
          </a:xfrm>
          <a:prstGeom prst="line">
            <a:avLst/>
          </a:prstGeom>
          <a:noFill/>
          <a:ln w="12700">
            <a:solidFill>
              <a:srgbClr val="00BCF2"/>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7" name="Line 9">
            <a:extLst>
              <a:ext uri="{FF2B5EF4-FFF2-40B4-BE49-F238E27FC236}">
                <a16:creationId xmlns:a16="http://schemas.microsoft.com/office/drawing/2014/main" id="{712BD4CA-3498-AE43-942C-C461E5C2FCF7}"/>
              </a:ext>
            </a:extLst>
          </p:cNvPr>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8" name="Rectangle 13">
            <a:extLst>
              <a:ext uri="{FF2B5EF4-FFF2-40B4-BE49-F238E27FC236}">
                <a16:creationId xmlns:a16="http://schemas.microsoft.com/office/drawing/2014/main" id="{93CCD2BE-8502-0B4B-94CD-2426981D900C}"/>
              </a:ext>
            </a:extLst>
          </p:cNvPr>
          <p:cNvSpPr>
            <a:spLocks noChangeArrowheads="1"/>
          </p:cNvSpPr>
          <p:nvPr/>
        </p:nvSpPr>
        <p:spPr bwMode="white">
          <a:xfrm>
            <a:off x="3101368" y="2961879"/>
            <a:ext cx="8598002" cy="597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dirty="0">
                <a:solidFill>
                  <a:srgbClr val="FFFFFF"/>
                </a:solidFill>
                <a:latin typeface="Segoe" panose="020B0502040504020203" pitchFamily="34" charset="0"/>
              </a:rPr>
              <a:t>This presentation is designed to provide a brief introduction to the Cloud Adoption Framework for Azure. Please tailor to fit your customers needs.</a:t>
            </a:r>
          </a:p>
        </p:txBody>
      </p:sp>
      <p:sp>
        <p:nvSpPr>
          <p:cNvPr id="30" name="Rectangle 20">
            <a:extLst>
              <a:ext uri="{FF2B5EF4-FFF2-40B4-BE49-F238E27FC236}">
                <a16:creationId xmlns:a16="http://schemas.microsoft.com/office/drawing/2014/main" id="{329DFB81-84D4-204E-8FBE-1B2875407852}"/>
              </a:ext>
            </a:extLst>
          </p:cNvPr>
          <p:cNvSpPr>
            <a:spLocks noChangeArrowheads="1"/>
          </p:cNvSpPr>
          <p:nvPr/>
        </p:nvSpPr>
        <p:spPr bwMode="white">
          <a:xfrm>
            <a:off x="-262798" y="2963657"/>
            <a:ext cx="320702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b="1" dirty="0">
                <a:solidFill>
                  <a:srgbClr val="FFFFFF"/>
                </a:solidFill>
                <a:latin typeface="Segoe Semibold" panose="020B0502040504020203" pitchFamily="34" charset="0"/>
              </a:rPr>
              <a:t>Usage guide:</a:t>
            </a:r>
          </a:p>
        </p:txBody>
      </p:sp>
      <p:sp>
        <p:nvSpPr>
          <p:cNvPr id="31" name="Rectangle 11">
            <a:extLst>
              <a:ext uri="{FF2B5EF4-FFF2-40B4-BE49-F238E27FC236}">
                <a16:creationId xmlns:a16="http://schemas.microsoft.com/office/drawing/2014/main" id="{BB7A5E42-4B5B-324C-AE3B-1DC662489C81}"/>
              </a:ext>
            </a:extLst>
          </p:cNvPr>
          <p:cNvSpPr>
            <a:spLocks noChangeArrowheads="1"/>
          </p:cNvSpPr>
          <p:nvPr/>
        </p:nvSpPr>
        <p:spPr bwMode="white">
          <a:xfrm>
            <a:off x="3053924" y="1252409"/>
            <a:ext cx="8237730" cy="385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2000" dirty="0">
                <a:solidFill>
                  <a:srgbClr val="FFFFFF"/>
                </a:solidFill>
                <a:latin typeface="Segoe" panose="020B0502040504020203" pitchFamily="34" charset="0"/>
                <a:cs typeface="Segoe UI" charset="0"/>
              </a:rPr>
              <a:t>Microsoft Partner</a:t>
            </a:r>
          </a:p>
        </p:txBody>
      </p:sp>
      <p:sp>
        <p:nvSpPr>
          <p:cNvPr id="32" name="Rectangle 19">
            <a:extLst>
              <a:ext uri="{FF2B5EF4-FFF2-40B4-BE49-F238E27FC236}">
                <a16:creationId xmlns:a16="http://schemas.microsoft.com/office/drawing/2014/main" id="{970DE7D2-EA5F-7A4B-8FBA-67DEB465FB68}"/>
              </a:ext>
            </a:extLst>
          </p:cNvPr>
          <p:cNvSpPr>
            <a:spLocks noChangeArrowheads="1"/>
          </p:cNvSpPr>
          <p:nvPr/>
        </p:nvSpPr>
        <p:spPr bwMode="white">
          <a:xfrm>
            <a:off x="-226231" y="1258555"/>
            <a:ext cx="320702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b="1">
                <a:solidFill>
                  <a:srgbClr val="FFFFFF"/>
                </a:solidFill>
                <a:latin typeface="Segoe Semibold" panose="020B0502040504020203" pitchFamily="34" charset="0"/>
              </a:rPr>
              <a:t>Speaker:</a:t>
            </a:r>
          </a:p>
        </p:txBody>
      </p:sp>
      <p:sp>
        <p:nvSpPr>
          <p:cNvPr id="33" name="Rectangle 11">
            <a:extLst>
              <a:ext uri="{FF2B5EF4-FFF2-40B4-BE49-F238E27FC236}">
                <a16:creationId xmlns:a16="http://schemas.microsoft.com/office/drawing/2014/main" id="{FF7F9304-89C7-BC4A-A935-FCB025320EE6}"/>
              </a:ext>
            </a:extLst>
          </p:cNvPr>
          <p:cNvSpPr>
            <a:spLocks noChangeArrowheads="1"/>
          </p:cNvSpPr>
          <p:nvPr/>
        </p:nvSpPr>
        <p:spPr bwMode="white">
          <a:xfrm>
            <a:off x="3053924" y="1672543"/>
            <a:ext cx="8237730" cy="385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961" dirty="0">
                <a:solidFill>
                  <a:srgbClr val="FFFFFF"/>
                </a:solidFill>
                <a:latin typeface="Segoe" panose="020B0502040504020203" pitchFamily="34" charset="0"/>
                <a:cs typeface="Segoe UI" charset="0"/>
              </a:rPr>
              <a:t>ITDM, BDM, Cloud Architect</a:t>
            </a:r>
          </a:p>
        </p:txBody>
      </p:sp>
      <p:sp>
        <p:nvSpPr>
          <p:cNvPr id="34" name="Rectangle 19">
            <a:extLst>
              <a:ext uri="{FF2B5EF4-FFF2-40B4-BE49-F238E27FC236}">
                <a16:creationId xmlns:a16="http://schemas.microsoft.com/office/drawing/2014/main" id="{5EFC3258-388A-564A-9623-10422393D195}"/>
              </a:ext>
            </a:extLst>
          </p:cNvPr>
          <p:cNvSpPr>
            <a:spLocks noChangeArrowheads="1"/>
          </p:cNvSpPr>
          <p:nvPr/>
        </p:nvSpPr>
        <p:spPr bwMode="white">
          <a:xfrm>
            <a:off x="-238679" y="1678688"/>
            <a:ext cx="3208574"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b="1" dirty="0">
                <a:solidFill>
                  <a:srgbClr val="FFFFFF"/>
                </a:solidFill>
                <a:latin typeface="Segoe Semibold" panose="020B0502040504020203" pitchFamily="34" charset="0"/>
              </a:rPr>
              <a:t>Audience:</a:t>
            </a:r>
          </a:p>
        </p:txBody>
      </p:sp>
      <p:sp>
        <p:nvSpPr>
          <p:cNvPr id="35" name="Line 25">
            <a:extLst>
              <a:ext uri="{FF2B5EF4-FFF2-40B4-BE49-F238E27FC236}">
                <a16:creationId xmlns:a16="http://schemas.microsoft.com/office/drawing/2014/main" id="{88595654-27C4-4842-B26B-C88914DC02B4}"/>
              </a:ext>
            </a:extLst>
          </p:cNvPr>
          <p:cNvSpPr>
            <a:spLocks noChangeShapeType="1"/>
          </p:cNvSpPr>
          <p:nvPr/>
        </p:nvSpPr>
        <p:spPr bwMode="white">
          <a:xfrm>
            <a:off x="492629" y="4226678"/>
            <a:ext cx="11206741" cy="0"/>
          </a:xfrm>
          <a:prstGeom prst="line">
            <a:avLst/>
          </a:prstGeom>
          <a:noFill/>
          <a:ln w="12700">
            <a:solidFill>
              <a:srgbClr val="00BCF2"/>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36" name="Rectangle 27">
            <a:extLst>
              <a:ext uri="{FF2B5EF4-FFF2-40B4-BE49-F238E27FC236}">
                <a16:creationId xmlns:a16="http://schemas.microsoft.com/office/drawing/2014/main" id="{6CF89F20-63A4-2942-A141-8941CC0C11DC}"/>
              </a:ext>
            </a:extLst>
          </p:cNvPr>
          <p:cNvSpPr>
            <a:spLocks noChangeArrowheads="1"/>
          </p:cNvSpPr>
          <p:nvPr/>
        </p:nvSpPr>
        <p:spPr bwMode="white">
          <a:xfrm>
            <a:off x="292713" y="4303851"/>
            <a:ext cx="2651509" cy="634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b="1">
                <a:solidFill>
                  <a:srgbClr val="FFFFFF"/>
                </a:solidFill>
                <a:latin typeface="Segoe Semibold" panose="020B0502040504020203" pitchFamily="34" charset="0"/>
              </a:rPr>
              <a:t>Additional supporting materials:</a:t>
            </a:r>
          </a:p>
        </p:txBody>
      </p:sp>
      <p:sp>
        <p:nvSpPr>
          <p:cNvPr id="38" name="Line 3">
            <a:extLst>
              <a:ext uri="{FF2B5EF4-FFF2-40B4-BE49-F238E27FC236}">
                <a16:creationId xmlns:a16="http://schemas.microsoft.com/office/drawing/2014/main" id="{386D2672-32D5-9443-B447-0DBBF617D066}"/>
              </a:ext>
            </a:extLst>
          </p:cNvPr>
          <p:cNvSpPr>
            <a:spLocks noChangeShapeType="1"/>
          </p:cNvSpPr>
          <p:nvPr/>
        </p:nvSpPr>
        <p:spPr bwMode="white">
          <a:xfrm>
            <a:off x="438685" y="1634874"/>
            <a:ext cx="11206741" cy="0"/>
          </a:xfrm>
          <a:prstGeom prst="line">
            <a:avLst/>
          </a:prstGeom>
          <a:noFill/>
          <a:ln w="12700">
            <a:solidFill>
              <a:srgbClr val="00BCF2"/>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43" name="Rectangle 13">
            <a:extLst>
              <a:ext uri="{FF2B5EF4-FFF2-40B4-BE49-F238E27FC236}">
                <a16:creationId xmlns:a16="http://schemas.microsoft.com/office/drawing/2014/main" id="{D49BFF2B-4221-044A-99CC-967190037C43}"/>
              </a:ext>
            </a:extLst>
          </p:cNvPr>
          <p:cNvSpPr>
            <a:spLocks noChangeArrowheads="1"/>
          </p:cNvSpPr>
          <p:nvPr/>
        </p:nvSpPr>
        <p:spPr bwMode="white">
          <a:xfrm>
            <a:off x="186613" y="184733"/>
            <a:ext cx="2657581"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dirty="0">
                <a:solidFill>
                  <a:srgbClr val="FFFFFF"/>
                </a:solidFill>
                <a:latin typeface="Segoe" panose="020B0502040504020203" pitchFamily="34" charset="0"/>
              </a:rPr>
              <a:t>DO NOT SHOW</a:t>
            </a:r>
            <a:endParaRPr lang="en-US" altLang="ja-JP" sz="1765" dirty="0">
              <a:solidFill>
                <a:srgbClr val="FFFFFF"/>
              </a:solidFill>
              <a:latin typeface="Segoe" panose="020B0502040504020203" pitchFamily="34" charset="0"/>
              <a:ea typeface="MS PGothic" charset="0"/>
            </a:endParaRPr>
          </a:p>
        </p:txBody>
      </p:sp>
      <p:sp>
        <p:nvSpPr>
          <p:cNvPr id="44" name="Rectangle 13">
            <a:extLst>
              <a:ext uri="{FF2B5EF4-FFF2-40B4-BE49-F238E27FC236}">
                <a16:creationId xmlns:a16="http://schemas.microsoft.com/office/drawing/2014/main" id="{354644A4-B0FE-C840-A705-276A9149D756}"/>
              </a:ext>
            </a:extLst>
          </p:cNvPr>
          <p:cNvSpPr>
            <a:spLocks noChangeArrowheads="1"/>
          </p:cNvSpPr>
          <p:nvPr/>
        </p:nvSpPr>
        <p:spPr bwMode="white">
          <a:xfrm>
            <a:off x="186612" y="552844"/>
            <a:ext cx="11844037" cy="488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745" b="1">
                <a:solidFill>
                  <a:srgbClr val="FFFFFF"/>
                </a:solidFill>
                <a:latin typeface="Segoe Semibold" panose="020B0502040504020203" pitchFamily="34" charset="0"/>
              </a:rPr>
              <a:t>Microsoft Cloud Adoption Framework for Azure Overview</a:t>
            </a:r>
            <a:endParaRPr lang="en-US" altLang="ja-JP" sz="2745" b="1">
              <a:solidFill>
                <a:srgbClr val="FFFFFF"/>
              </a:solidFill>
              <a:latin typeface="Segoe Semibold" panose="020B0502040504020203" pitchFamily="34" charset="0"/>
              <a:ea typeface="MS PGothic" charset="0"/>
            </a:endParaRPr>
          </a:p>
        </p:txBody>
      </p:sp>
      <p:sp>
        <p:nvSpPr>
          <p:cNvPr id="45" name="TextBox 44">
            <a:extLst>
              <a:ext uri="{FF2B5EF4-FFF2-40B4-BE49-F238E27FC236}">
                <a16:creationId xmlns:a16="http://schemas.microsoft.com/office/drawing/2014/main" id="{92EED7D3-46F1-4672-B2B6-DC0D164499A1}"/>
              </a:ext>
            </a:extLst>
          </p:cNvPr>
          <p:cNvSpPr txBox="1"/>
          <p:nvPr/>
        </p:nvSpPr>
        <p:spPr>
          <a:xfrm>
            <a:off x="3152896" y="4303851"/>
            <a:ext cx="8598002" cy="1477328"/>
          </a:xfrm>
          <a:prstGeom prst="rect">
            <a:avLst/>
          </a:prstGeom>
          <a:noFill/>
        </p:spPr>
        <p:txBody>
          <a:bodyPr wrap="square">
            <a:spAutoFit/>
          </a:bodyPr>
          <a:lstStyle/>
          <a:p>
            <a:pPr>
              <a:defRPr/>
            </a:pPr>
            <a:r>
              <a:rPr lang="en-US" b="1" dirty="0">
                <a:gradFill>
                  <a:gsLst>
                    <a:gs pos="2917">
                      <a:schemeClr val="tx1"/>
                    </a:gs>
                    <a:gs pos="30000">
                      <a:schemeClr val="tx1"/>
                    </a:gs>
                  </a:gsLst>
                  <a:lin ang="5400000" scaled="0"/>
                </a:gradFill>
              </a:rPr>
              <a:t>Documentation </a:t>
            </a:r>
            <a:r>
              <a:rPr lang="en-US" dirty="0">
                <a:solidFill>
                  <a:srgbClr val="4BE8FF"/>
                </a:solidFill>
                <a:hlinkClick r:id="rId3">
                  <a:extLst>
                    <a:ext uri="{A12FA001-AC4F-418D-AE19-62706E023703}">
                      <ahyp:hlinkClr xmlns:ahyp="http://schemas.microsoft.com/office/drawing/2018/hyperlinkcolor" val="tx"/>
                    </a:ext>
                  </a:extLst>
                </a:hlinkClick>
              </a:rPr>
              <a:t>https://aka.ms/adopt/overview</a:t>
            </a:r>
            <a:endParaRPr lang="en-US" dirty="0">
              <a:solidFill>
                <a:srgbClr val="4BE8FF"/>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b="1" dirty="0">
                <a:gradFill>
                  <a:gsLst>
                    <a:gs pos="2917">
                      <a:schemeClr val="tx1"/>
                    </a:gs>
                    <a:gs pos="30000">
                      <a:schemeClr val="tx1"/>
                    </a:gs>
                  </a:gsLst>
                  <a:lin ang="5400000" scaled="0"/>
                </a:gradFill>
                <a:latin typeface="Segoe UI"/>
              </a:rPr>
              <a:t>Microsoft Assessments</a:t>
            </a:r>
            <a:r>
              <a:rPr kumimoji="0" lang="en-US" b="1" i="0" u="none" strike="noStrike" kern="1200" cap="none" spc="0" normalizeH="0" baseline="0" noProof="0" dirty="0">
                <a:ln>
                  <a:noFill/>
                </a:ln>
                <a:gradFill>
                  <a:gsLst>
                    <a:gs pos="2917">
                      <a:schemeClr val="tx1"/>
                    </a:gs>
                    <a:gs pos="30000">
                      <a:schemeClr val="tx1"/>
                    </a:gs>
                  </a:gsLst>
                  <a:lin ang="5400000" scaled="0"/>
                </a:gradFill>
                <a:effectLst/>
                <a:uLnTx/>
                <a:uFillTx/>
                <a:latin typeface="Segoe UI"/>
                <a:ea typeface="+mn-ea"/>
                <a:cs typeface="+mn-cs"/>
              </a:rPr>
              <a:t>  </a:t>
            </a:r>
            <a:r>
              <a:rPr kumimoji="0" lang="en-US" b="0" i="0" u="none" strike="noStrike" kern="1200" cap="none" spc="0" normalizeH="0" baseline="0" noProof="0" dirty="0">
                <a:ln>
                  <a:noFill/>
                </a:ln>
                <a:solidFill>
                  <a:srgbClr val="4BE8FF"/>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https://aka.ms/adopt/assess</a:t>
            </a:r>
            <a:endParaRPr lang="en-US" dirty="0">
              <a:solidFill>
                <a:srgbClr val="4BE8FF"/>
              </a:solidFill>
              <a:latin typeface="Segoe UI"/>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b="1" dirty="0">
                <a:gradFill>
                  <a:gsLst>
                    <a:gs pos="2917">
                      <a:schemeClr val="tx1"/>
                    </a:gs>
                    <a:gs pos="30000">
                      <a:schemeClr val="tx1"/>
                    </a:gs>
                  </a:gsLst>
                  <a:lin ang="5400000" scaled="0"/>
                </a:gradFill>
                <a:latin typeface="Segoe UI "/>
              </a:rPr>
              <a:t>MS Learn module </a:t>
            </a:r>
            <a:r>
              <a:rPr lang="en-US" dirty="0">
                <a:solidFill>
                  <a:srgbClr val="4BE8FF"/>
                </a:solidFill>
                <a:ea typeface="Segoe UI" pitchFamily="34" charset="0"/>
                <a:cs typeface="Segoe UI" pitchFamily="34" charset="0"/>
                <a:hlinkClick r:id="rId5">
                  <a:extLst>
                    <a:ext uri="{A12FA001-AC4F-418D-AE19-62706E023703}">
                      <ahyp:hlinkClr xmlns:ahyp="http://schemas.microsoft.com/office/drawing/2018/hyperlinkcolor" val="tx"/>
                    </a:ext>
                  </a:extLst>
                </a:hlinkClick>
              </a:rPr>
              <a:t>Cloud Adoption Framework Learn module</a:t>
            </a:r>
            <a:endParaRPr lang="en-US" dirty="0">
              <a:solidFill>
                <a:srgbClr val="4BE8FF"/>
              </a:solidFill>
              <a:ea typeface="Segoe UI" pitchFamily="34" charset="0"/>
              <a:cs typeface="Segoe UI"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BE8FF"/>
              </a:solidFill>
              <a:effectLst/>
              <a:uLnTx/>
              <a:uFillTx/>
              <a:latin typeface="Segoe UI"/>
              <a:ea typeface="+mn-ea"/>
              <a:cs typeface="+mn-cs"/>
            </a:endParaRPr>
          </a:p>
          <a:p>
            <a:pPr>
              <a:defRPr/>
            </a:pPr>
            <a:r>
              <a:rPr kumimoji="0" lang="en-US" b="0" i="0" u="none" strike="noStrike" kern="1200" cap="none" spc="0" normalizeH="0" baseline="0" noProof="0" dirty="0">
                <a:ln>
                  <a:noFill/>
                </a:ln>
                <a:solidFill>
                  <a:srgbClr val="4BE8FF"/>
                </a:solidFill>
                <a:effectLst/>
                <a:uLnTx/>
                <a:uFillTx/>
                <a:latin typeface="Segoe UI"/>
                <a:ea typeface="+mn-ea"/>
                <a:cs typeface="+mn-cs"/>
              </a:rPr>
              <a:t> </a:t>
            </a:r>
          </a:p>
        </p:txBody>
      </p:sp>
      <p:sp>
        <p:nvSpPr>
          <p:cNvPr id="2" name="Line 3">
            <a:extLst>
              <a:ext uri="{FF2B5EF4-FFF2-40B4-BE49-F238E27FC236}">
                <a16:creationId xmlns:a16="http://schemas.microsoft.com/office/drawing/2014/main" id="{BD488673-B092-4BD7-ACDE-A9D97A9F891D}"/>
              </a:ext>
            </a:extLst>
          </p:cNvPr>
          <p:cNvSpPr>
            <a:spLocks noChangeShapeType="1"/>
          </p:cNvSpPr>
          <p:nvPr/>
        </p:nvSpPr>
        <p:spPr bwMode="white">
          <a:xfrm>
            <a:off x="438685" y="2126954"/>
            <a:ext cx="11206741" cy="0"/>
          </a:xfrm>
          <a:prstGeom prst="line">
            <a:avLst/>
          </a:prstGeom>
          <a:noFill/>
          <a:ln w="12700">
            <a:solidFill>
              <a:srgbClr val="00BCF2"/>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3" name="Rectangle 19">
            <a:extLst>
              <a:ext uri="{FF2B5EF4-FFF2-40B4-BE49-F238E27FC236}">
                <a16:creationId xmlns:a16="http://schemas.microsoft.com/office/drawing/2014/main" id="{63DE9F9C-E354-4831-B1B4-38DC34D092D2}"/>
              </a:ext>
            </a:extLst>
          </p:cNvPr>
          <p:cNvSpPr>
            <a:spLocks noChangeArrowheads="1"/>
          </p:cNvSpPr>
          <p:nvPr/>
        </p:nvSpPr>
        <p:spPr bwMode="white">
          <a:xfrm>
            <a:off x="-264352" y="2310198"/>
            <a:ext cx="3208574" cy="371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b="1" dirty="0">
                <a:solidFill>
                  <a:srgbClr val="FFFFFF"/>
                </a:solidFill>
                <a:latin typeface="Segoe Semibold" panose="020B0502040504020203" pitchFamily="34" charset="0"/>
              </a:rPr>
              <a:t>Level:</a:t>
            </a:r>
          </a:p>
        </p:txBody>
      </p:sp>
      <p:sp>
        <p:nvSpPr>
          <p:cNvPr id="4" name="Rectangle 11">
            <a:extLst>
              <a:ext uri="{FF2B5EF4-FFF2-40B4-BE49-F238E27FC236}">
                <a16:creationId xmlns:a16="http://schemas.microsoft.com/office/drawing/2014/main" id="{8CD45018-229D-48E8-B3C9-47BA00A9677B}"/>
              </a:ext>
            </a:extLst>
          </p:cNvPr>
          <p:cNvSpPr>
            <a:spLocks noChangeArrowheads="1"/>
          </p:cNvSpPr>
          <p:nvPr/>
        </p:nvSpPr>
        <p:spPr bwMode="white">
          <a:xfrm>
            <a:off x="3152896" y="2324210"/>
            <a:ext cx="8237730" cy="3852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961" dirty="0">
                <a:solidFill>
                  <a:srgbClr val="FFFFFF"/>
                </a:solidFill>
                <a:latin typeface="Segoe" panose="020B0502040504020203" pitchFamily="34" charset="0"/>
                <a:cs typeface="Segoe UI" charset="0"/>
              </a:rPr>
              <a:t>Foundational (100)</a:t>
            </a:r>
          </a:p>
        </p:txBody>
      </p:sp>
    </p:spTree>
    <p:extLst>
      <p:ext uri="{BB962C8B-B14F-4D97-AF65-F5344CB8AC3E}">
        <p14:creationId xmlns:p14="http://schemas.microsoft.com/office/powerpoint/2010/main" val="182073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923330"/>
          </a:xfrm>
          <a:prstGeom prst="rect">
            <a:avLst/>
          </a:prstGeom>
          <a:noFill/>
        </p:spPr>
        <p:txBody>
          <a:bodyPr wrap="square" lIns="0" tIns="0" rIns="0" bIns="0" rtlCol="0">
            <a:spAutoFit/>
          </a:bodyPr>
          <a:lstStyle/>
          <a:p>
            <a:pPr lvl="0" defTabSz="914367">
              <a:defRPr/>
            </a:pPr>
            <a:r>
              <a:rPr lang="en-US" sz="3600" spc="-50" dirty="0">
                <a:latin typeface="+mj-lt"/>
              </a:rPr>
              <a:t>Microsoft Cloud Adoption Framework for Azure</a:t>
            </a:r>
          </a:p>
          <a:p>
            <a:pPr lvl="0" defTabSz="914367">
              <a:defRPr/>
            </a:pPr>
            <a:r>
              <a:rPr lang="en-US" sz="2400" dirty="0">
                <a:latin typeface="+mj-lt"/>
              </a:rPr>
              <a:t>Proven guidance to accelerate your cloud adoption journey</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a:solidFill>
                  <a:srgbClr val="4BE8FF"/>
                </a:solidFill>
                <a:latin typeface="Segoe UI Semibold"/>
                <a:ea typeface="+mn-lt"/>
                <a:cs typeface="Segoe UI Semibold"/>
              </a:rPr>
              <a:t>Define strategy</a:t>
            </a:r>
          </a:p>
          <a:p>
            <a:pPr lvl="0">
              <a:defRPr/>
            </a:pPr>
            <a:r>
              <a:rPr lang="en-US" sz="1600">
                <a:solidFill>
                  <a:schemeClr val="tx1"/>
                </a:solidFill>
                <a:ea typeface="Segoe UI Black"/>
                <a:cs typeface="Calibri" panose="020F0502020204030204"/>
              </a:rPr>
              <a:t>Define business justification and expected outcomes </a:t>
            </a:r>
            <a:endParaRPr lang="en-US" sz="1600">
              <a:solidFill>
                <a:schemeClr val="tx1"/>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Plan</a:t>
            </a:r>
          </a:p>
          <a:p>
            <a:pPr lvl="0">
              <a:defRPr/>
            </a:pPr>
            <a:r>
              <a:rPr lang="en-US" sz="1600">
                <a:solidFill>
                  <a:schemeClr val="tx1"/>
                </a:solidFill>
                <a:ea typeface="+mn-lt"/>
                <a:cs typeface="Calibri" panose="020F0502020204030204"/>
              </a:rPr>
              <a:t>Align actionable cloud adoption plan to business outcomes</a:t>
            </a:r>
            <a:endParaRPr lang="en-US" sz="1600">
              <a:solidFill>
                <a:schemeClr val="tx1"/>
              </a:solidFill>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Ready</a:t>
            </a:r>
          </a:p>
          <a:p>
            <a:pPr lvl="0">
              <a:defRPr/>
            </a:pPr>
            <a:r>
              <a:rPr lang="en-US" sz="1600">
                <a:solidFill>
                  <a:schemeClr val="tx1"/>
                </a:solidFill>
                <a:ea typeface="+mn-lt"/>
                <a:cs typeface="Calibri" panose="020F0502020204030204"/>
              </a:rPr>
              <a:t>Prepare people, process and environment for change</a:t>
            </a:r>
            <a:endParaRPr lang="en-US" sz="1600">
              <a:solidFill>
                <a:schemeClr val="tx1"/>
              </a:solidFill>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Adopt</a:t>
            </a:r>
          </a:p>
          <a:p>
            <a:pPr defTabSz="932293" fontAlgn="base">
              <a:lnSpc>
                <a:spcPct val="90000"/>
              </a:lnSpc>
              <a:spcBef>
                <a:spcPct val="0"/>
              </a:spcBef>
              <a:spcAft>
                <a:spcPts val="600"/>
              </a:spcAft>
              <a:defRPr/>
            </a:pPr>
            <a:r>
              <a:rPr lang="en-US" sz="1600" b="1">
                <a:solidFill>
                  <a:schemeClr val="tx1"/>
                </a:solidFill>
                <a:cs typeface="Segoe UI" pitchFamily="34" charset="0"/>
              </a:rPr>
              <a:t>Migrate</a:t>
            </a:r>
            <a:r>
              <a:rPr lang="en-US" sz="1600">
                <a:solidFill>
                  <a:schemeClr val="tx1"/>
                </a:solidFill>
                <a:cs typeface="Segoe UI" pitchFamily="34" charset="0"/>
              </a:rPr>
              <a:t> or </a:t>
            </a:r>
            <a:r>
              <a:rPr lang="en-US" sz="1600" b="1">
                <a:solidFill>
                  <a:schemeClr val="tx1"/>
                </a:solidFill>
                <a:cs typeface="Segoe UI" pitchFamily="34" charset="0"/>
              </a:rPr>
              <a:t>Innovate</a:t>
            </a:r>
          </a:p>
          <a:p>
            <a:pPr defTabSz="932293" fontAlgn="base">
              <a:lnSpc>
                <a:spcPct val="90000"/>
              </a:lnSpc>
              <a:spcBef>
                <a:spcPct val="0"/>
              </a:spcBef>
              <a:spcAft>
                <a:spcPts val="600"/>
              </a:spcAft>
              <a:defRPr/>
            </a:pPr>
            <a:r>
              <a:rPr lang="en-US" sz="1600">
                <a:solidFill>
                  <a:schemeClr val="tx1"/>
                </a:solidFill>
                <a:ea typeface="+mn-lt"/>
                <a:cs typeface="Calibri" panose="020F0502020204030204"/>
              </a:rPr>
              <a:t>Implement desired changes across IT and business processes</a:t>
            </a:r>
          </a:p>
          <a:p>
            <a:pPr defTabSz="932293" fontAlgn="base">
              <a:lnSpc>
                <a:spcPct val="90000"/>
              </a:lnSpc>
              <a:spcBef>
                <a:spcPct val="0"/>
              </a:spcBef>
              <a:spcAft>
                <a:spcPts val="600"/>
              </a:spcAft>
              <a:defRPr/>
            </a:pPr>
            <a:endParaRPr lang="en-US" sz="1200">
              <a:gradFill>
                <a:gsLst>
                  <a:gs pos="0">
                    <a:srgbClr val="FFFFFF"/>
                  </a:gs>
                  <a:gs pos="100000">
                    <a:srgbClr val="FFFFFF"/>
                  </a:gs>
                </a:gsLst>
                <a:lin ang="5400000" scaled="1"/>
              </a:gra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Govern</a:t>
            </a:r>
          </a:p>
          <a:p>
            <a:pPr lvl="0">
              <a:defRPr/>
            </a:pPr>
            <a:r>
              <a:rPr lang="en-US" sz="1600">
                <a:solidFill>
                  <a:schemeClr val="tx1"/>
                </a:solidFill>
                <a:ea typeface="+mn-lt"/>
                <a:cs typeface="Calibri" panose="020F0502020204030204"/>
              </a:rPr>
              <a:t>Comply, control and secure</a:t>
            </a:r>
          </a:p>
          <a:p>
            <a:pPr defTabSz="932293" fontAlgn="base">
              <a:lnSpc>
                <a:spcPct val="90000"/>
              </a:lnSpc>
              <a:spcBef>
                <a:spcPct val="0"/>
              </a:spcBef>
              <a:spcAft>
                <a:spcPts val="600"/>
              </a:spcAft>
              <a:defRPr/>
            </a:pPr>
            <a:endParaRPr lang="en-US" sz="1200">
              <a:gradFill>
                <a:gsLst>
                  <a:gs pos="0">
                    <a:srgbClr val="50E6FF"/>
                  </a:gs>
                  <a:gs pos="100000">
                    <a:srgbClr val="50E6FF"/>
                  </a:gs>
                </a:gsLst>
                <a:lin ang="5400000" scaled="1"/>
              </a:gra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Manage</a:t>
            </a:r>
          </a:p>
          <a:p>
            <a:pPr defTabSz="932293" fontAlgn="base">
              <a:lnSpc>
                <a:spcPct val="90000"/>
              </a:lnSpc>
              <a:spcBef>
                <a:spcPct val="0"/>
              </a:spcBef>
              <a:spcAft>
                <a:spcPts val="600"/>
              </a:spcAft>
              <a:defRPr/>
            </a:pPr>
            <a:r>
              <a:rPr lang="en-US" sz="1600">
                <a:solidFill>
                  <a:schemeClr val="tx1"/>
                </a:solidFill>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080" y="2118783"/>
            <a:ext cx="297717" cy="369003"/>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39" y="2077479"/>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241" y="2140674"/>
            <a:ext cx="463710" cy="325220"/>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spTree>
    <p:extLst>
      <p:ext uri="{BB962C8B-B14F-4D97-AF65-F5344CB8AC3E}">
        <p14:creationId xmlns:p14="http://schemas.microsoft.com/office/powerpoint/2010/main" val="33379945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84200" y="2549024"/>
            <a:ext cx="8574487" cy="615553"/>
          </a:xfrm>
          <a:noFill/>
        </p:spPr>
        <p:txBody>
          <a:bodyPr/>
          <a:lstStyle/>
          <a:p>
            <a:r>
              <a:rPr lang="en-US" sz="4000" dirty="0">
                <a:latin typeface="Segoe UI Semibold" panose="020B0702040204020203" pitchFamily="34" charset="0"/>
                <a:cs typeface="Segoe UI Semibold" panose="020B0702040204020203" pitchFamily="34" charset="0"/>
              </a:rPr>
              <a:t>Overcoming common blockers</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2850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D14C-C8B1-4A06-BB89-73EFB67CC778}"/>
              </a:ext>
            </a:extLst>
          </p:cNvPr>
          <p:cNvSpPr>
            <a:spLocks noGrp="1"/>
          </p:cNvSpPr>
          <p:nvPr>
            <p:ph type="title"/>
          </p:nvPr>
        </p:nvSpPr>
        <p:spPr>
          <a:xfrm>
            <a:off x="284438" y="291070"/>
            <a:ext cx="10515600" cy="1325563"/>
          </a:xfrm>
        </p:spPr>
        <p:txBody>
          <a:bodyPr anchor="t">
            <a:normAutofit/>
          </a:bodyPr>
          <a:lstStyle/>
          <a:p>
            <a:r>
              <a:rPr lang="en-US" sz="3600" dirty="0">
                <a:solidFill>
                  <a:schemeClr val="bg1"/>
                </a:solidFill>
                <a:latin typeface="Segoe UI Semibold" panose="020B0702040204020203" pitchFamily="34" charset="0"/>
                <a:cs typeface="Segoe UI Semibold" panose="020B0702040204020203" pitchFamily="34" charset="0"/>
              </a:rPr>
              <a:t>Overcoming common blockers</a:t>
            </a:r>
            <a:endParaRPr lang="en-US" sz="3800" dirty="0">
              <a:solidFill>
                <a:schemeClr val="bg1"/>
              </a:solidFill>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0338E8E2-2757-4E14-B50E-80249B288E07}"/>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a:solidFill>
                  <a:schemeClr val="bg1"/>
                </a:solidFill>
                <a:latin typeface="Segoe UI Semibold"/>
                <a:ea typeface="+mn-lt"/>
                <a:cs typeface="Segoe UI Semibold"/>
              </a:rPr>
              <a:t>Define strategy</a:t>
            </a:r>
          </a:p>
          <a:p>
            <a:pPr lvl="0">
              <a:defRPr/>
            </a:pPr>
            <a:r>
              <a:rPr lang="en-US" sz="1600">
                <a:solidFill>
                  <a:schemeClr val="bg1"/>
                </a:solidFill>
                <a:latin typeface="Segoe"/>
                <a:ea typeface="+mn-lt"/>
                <a:cs typeface="Calibri" panose="020F0502020204030204"/>
              </a:rPr>
              <a:t>expected outcomes</a:t>
            </a:r>
            <a:endParaRPr lang="en-US" sz="1600">
              <a:solidFill>
                <a:schemeClr val="bg1"/>
              </a:solidFill>
              <a:ea typeface="+mn-lt"/>
              <a:cs typeface="Segoe UI"/>
            </a:endParaRPr>
          </a:p>
        </p:txBody>
      </p:sp>
      <p:sp>
        <p:nvSpPr>
          <p:cNvPr id="6" name="Rectangle 5">
            <a:extLst>
              <a:ext uri="{FF2B5EF4-FFF2-40B4-BE49-F238E27FC236}">
                <a16:creationId xmlns:a16="http://schemas.microsoft.com/office/drawing/2014/main" id="{81DCF78A-FE5F-4DC0-B73F-CCCFC1C172F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chemeClr val="bg1"/>
                </a:solidFill>
                <a:latin typeface="Segoe UI Semibold"/>
                <a:ea typeface="Segoe UI" pitchFamily="34" charset="0"/>
                <a:cs typeface="Segoe UI" pitchFamily="34" charset="0"/>
              </a:rPr>
              <a:t>Plan</a:t>
            </a:r>
          </a:p>
        </p:txBody>
      </p:sp>
      <p:sp>
        <p:nvSpPr>
          <p:cNvPr id="7" name="Rectangle 6">
            <a:extLst>
              <a:ext uri="{FF2B5EF4-FFF2-40B4-BE49-F238E27FC236}">
                <a16:creationId xmlns:a16="http://schemas.microsoft.com/office/drawing/2014/main" id="{08480656-3A74-4EB5-9C4A-66BB3A63F6F8}"/>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chemeClr val="bg1"/>
                </a:solidFill>
                <a:latin typeface="Segoe UI Semibold"/>
                <a:ea typeface="Segoe UI" pitchFamily="34" charset="0"/>
                <a:cs typeface="Segoe UI" pitchFamily="34" charset="0"/>
              </a:rPr>
              <a:t>Ready</a:t>
            </a:r>
          </a:p>
        </p:txBody>
      </p:sp>
      <p:sp>
        <p:nvSpPr>
          <p:cNvPr id="8" name="Rectangle 7">
            <a:extLst>
              <a:ext uri="{FF2B5EF4-FFF2-40B4-BE49-F238E27FC236}">
                <a16:creationId xmlns:a16="http://schemas.microsoft.com/office/drawing/2014/main" id="{8C3DB4A6-9629-4FB7-8CDC-CD601820F1DA}"/>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chemeClr val="bg1"/>
                </a:solidFill>
                <a:latin typeface="Segoe UI Semibold"/>
                <a:ea typeface="Segoe UI" pitchFamily="34" charset="0"/>
                <a:cs typeface="Segoe UI" pitchFamily="34" charset="0"/>
              </a:rPr>
              <a:t>Adopt</a:t>
            </a:r>
          </a:p>
          <a:p>
            <a:pPr defTabSz="932293" fontAlgn="base">
              <a:lnSpc>
                <a:spcPct val="90000"/>
              </a:lnSpc>
              <a:spcBef>
                <a:spcPct val="0"/>
              </a:spcBef>
              <a:spcAft>
                <a:spcPts val="600"/>
              </a:spcAft>
              <a:defRPr/>
            </a:pPr>
            <a:r>
              <a:rPr lang="en-US" sz="1600">
                <a:solidFill>
                  <a:schemeClr val="bg1"/>
                </a:solidFill>
                <a:latin typeface="Segoe UI Semibold"/>
                <a:ea typeface="Segoe UI" pitchFamily="34" charset="0"/>
                <a:cs typeface="Segoe UI" pitchFamily="34" charset="0"/>
              </a:rPr>
              <a:t>Migrate or Innovate</a:t>
            </a:r>
          </a:p>
          <a:p>
            <a:pPr defTabSz="932293" fontAlgn="base">
              <a:lnSpc>
                <a:spcPct val="90000"/>
              </a:lnSpc>
              <a:spcBef>
                <a:spcPct val="0"/>
              </a:spcBef>
              <a:spcAft>
                <a:spcPts val="600"/>
              </a:spcAft>
              <a:defRPr/>
            </a:pPr>
            <a:endParaRPr lang="en-US" sz="1200">
              <a:solidFill>
                <a:schemeClr val="bg1"/>
              </a:solidFill>
              <a:latin typeface="Segoe UI"/>
              <a:cs typeface="Segoe UI" pitchFamily="34" charset="0"/>
            </a:endParaRPr>
          </a:p>
        </p:txBody>
      </p:sp>
      <p:sp>
        <p:nvSpPr>
          <p:cNvPr id="9" name="Rectangle 8">
            <a:extLst>
              <a:ext uri="{FF2B5EF4-FFF2-40B4-BE49-F238E27FC236}">
                <a16:creationId xmlns:a16="http://schemas.microsoft.com/office/drawing/2014/main" id="{6297AC9C-2EB8-4E28-A1F8-4A9EB141C9D9}"/>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chemeClr val="bg1"/>
                </a:solidFill>
                <a:latin typeface="Segoe UI Semibold"/>
                <a:ea typeface="Segoe UI" pitchFamily="34" charset="0"/>
                <a:cs typeface="Segoe UI" pitchFamily="34" charset="0"/>
              </a:rPr>
              <a:t>Govern</a:t>
            </a:r>
          </a:p>
          <a:p>
            <a:pPr defTabSz="932293" fontAlgn="base">
              <a:lnSpc>
                <a:spcPct val="90000"/>
              </a:lnSpc>
              <a:spcBef>
                <a:spcPct val="0"/>
              </a:spcBef>
              <a:spcAft>
                <a:spcPts val="600"/>
              </a:spcAft>
              <a:defRPr/>
            </a:pPr>
            <a:endParaRPr lang="en-US" sz="1200">
              <a:solidFill>
                <a:schemeClr val="bg1"/>
              </a:solidFill>
              <a:latin typeface="Segoe UI"/>
              <a:cs typeface="Segoe UI" pitchFamily="34" charset="0"/>
            </a:endParaRPr>
          </a:p>
        </p:txBody>
      </p:sp>
      <p:sp>
        <p:nvSpPr>
          <p:cNvPr id="10" name="Rectangle 9">
            <a:extLst>
              <a:ext uri="{FF2B5EF4-FFF2-40B4-BE49-F238E27FC236}">
                <a16:creationId xmlns:a16="http://schemas.microsoft.com/office/drawing/2014/main" id="{76009774-FBEE-4134-BF7C-47D15E37B9D9}"/>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chemeClr val="bg1"/>
                </a:solidFill>
                <a:latin typeface="Segoe UI Semibold"/>
                <a:ea typeface="Segoe UI" pitchFamily="34" charset="0"/>
                <a:cs typeface="Segoe UI" pitchFamily="34" charset="0"/>
              </a:rPr>
              <a:t>Manage</a:t>
            </a:r>
          </a:p>
        </p:txBody>
      </p:sp>
      <p:cxnSp>
        <p:nvCxnSpPr>
          <p:cNvPr id="11" name="Straight Connector 10">
            <a:extLst>
              <a:ext uri="{FF2B5EF4-FFF2-40B4-BE49-F238E27FC236}">
                <a16:creationId xmlns:a16="http://schemas.microsoft.com/office/drawing/2014/main" id="{F535B7C9-CC62-4A5F-90FE-3AF10905308B}"/>
              </a:ext>
            </a:extLst>
          </p:cNvPr>
          <p:cNvCxnSpPr>
            <a:cxnSpLocks/>
          </p:cNvCxnSpPr>
          <p:nvPr/>
        </p:nvCxnSpPr>
        <p:spPr>
          <a:xfrm>
            <a:off x="2608788" y="2894238"/>
            <a:ext cx="6425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34">
            <a:extLst>
              <a:ext uri="{FF2B5EF4-FFF2-40B4-BE49-F238E27FC236}">
                <a16:creationId xmlns:a16="http://schemas.microsoft.com/office/drawing/2014/main" id="{5ABA4D12-F1CA-48DD-8B0A-62817FFEC7A8}"/>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BCBFC28-14DE-485D-9164-B4004DE0C9DC}"/>
              </a:ext>
            </a:extLst>
          </p:cNvPr>
          <p:cNvCxnSpPr>
            <a:cxnSpLocks/>
          </p:cNvCxnSpPr>
          <p:nvPr/>
        </p:nvCxnSpPr>
        <p:spPr>
          <a:xfrm>
            <a:off x="4096034" y="2894238"/>
            <a:ext cx="1917200"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34">
            <a:extLst>
              <a:ext uri="{FF2B5EF4-FFF2-40B4-BE49-F238E27FC236}">
                <a16:creationId xmlns:a16="http://schemas.microsoft.com/office/drawing/2014/main" id="{9700D8F4-61F8-405D-8408-39FF15927167}"/>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D54EA41B-0CBD-47EA-BB9C-FF518FE6FE61}"/>
              </a:ext>
            </a:extLst>
          </p:cNvPr>
          <p:cNvCxnSpPr>
            <a:cxnSpLocks/>
          </p:cNvCxnSpPr>
          <p:nvPr/>
        </p:nvCxnSpPr>
        <p:spPr>
          <a:xfrm>
            <a:off x="7050270" y="2894238"/>
            <a:ext cx="1821964"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ectangle 34">
            <a:extLst>
              <a:ext uri="{FF2B5EF4-FFF2-40B4-BE49-F238E27FC236}">
                <a16:creationId xmlns:a16="http://schemas.microsoft.com/office/drawing/2014/main" id="{2DD7D171-5AAD-491F-BBF8-A406BBEEC6C9}"/>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46D846DB-B68E-4152-A7F9-F54E9451927D}"/>
              </a:ext>
            </a:extLst>
          </p:cNvPr>
          <p:cNvGrpSpPr/>
          <p:nvPr/>
        </p:nvGrpSpPr>
        <p:grpSpPr>
          <a:xfrm>
            <a:off x="8695957" y="5203081"/>
            <a:ext cx="1993389" cy="117720"/>
            <a:chOff x="333497" y="1926331"/>
            <a:chExt cx="2600203" cy="153556"/>
          </a:xfrm>
        </p:grpSpPr>
        <p:cxnSp>
          <p:nvCxnSpPr>
            <p:cNvPr id="19" name="Straight Connector 18">
              <a:extLst>
                <a:ext uri="{FF2B5EF4-FFF2-40B4-BE49-F238E27FC236}">
                  <a16:creationId xmlns:a16="http://schemas.microsoft.com/office/drawing/2014/main" id="{94490791-4EA7-441D-A719-DE17243FAEC6}"/>
                </a:ext>
              </a:extLst>
            </p:cNvPr>
            <p:cNvCxnSpPr>
              <a:cxnSpLocks/>
            </p:cNvCxnSpPr>
            <p:nvPr/>
          </p:nvCxnSpPr>
          <p:spPr>
            <a:xfrm>
              <a:off x="333497" y="2003110"/>
              <a:ext cx="2600203"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34">
              <a:extLst>
                <a:ext uri="{FF2B5EF4-FFF2-40B4-BE49-F238E27FC236}">
                  <a16:creationId xmlns:a16="http://schemas.microsoft.com/office/drawing/2014/main" id="{83AE41A2-0BDC-41CC-B9AE-6027E61136AB}"/>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5E0ABF5-80A9-48EC-84D3-6D6EB40C1668}"/>
              </a:ext>
            </a:extLst>
          </p:cNvPr>
          <p:cNvGrpSpPr/>
          <p:nvPr/>
        </p:nvGrpSpPr>
        <p:grpSpPr>
          <a:xfrm flipH="1">
            <a:off x="3410331" y="5203081"/>
            <a:ext cx="1295216" cy="117720"/>
            <a:chOff x="1244203" y="1926331"/>
            <a:chExt cx="1689497" cy="153556"/>
          </a:xfrm>
        </p:grpSpPr>
        <p:cxnSp>
          <p:nvCxnSpPr>
            <p:cNvPr id="22" name="Straight Connector 21">
              <a:extLst>
                <a:ext uri="{FF2B5EF4-FFF2-40B4-BE49-F238E27FC236}">
                  <a16:creationId xmlns:a16="http://schemas.microsoft.com/office/drawing/2014/main" id="{F7A738C6-244A-4FB8-8A26-DBF98D564675}"/>
                </a:ext>
              </a:extLst>
            </p:cNvPr>
            <p:cNvCxnSpPr>
              <a:cxnSpLocks/>
            </p:cNvCxnSpPr>
            <p:nvPr/>
          </p:nvCxnSpPr>
          <p:spPr>
            <a:xfrm>
              <a:off x="1244203" y="2003110"/>
              <a:ext cx="1689497"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Rectangle 34">
              <a:extLst>
                <a:ext uri="{FF2B5EF4-FFF2-40B4-BE49-F238E27FC236}">
                  <a16:creationId xmlns:a16="http://schemas.microsoft.com/office/drawing/2014/main" id="{256B7F31-3635-40B5-9EBD-19391AF61B5E}"/>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F5765568-ACBA-4DA0-B0DE-4B327C6EB0E1}"/>
              </a:ext>
            </a:extLst>
          </p:cNvPr>
          <p:cNvCxnSpPr>
            <a:cxnSpLocks/>
          </p:cNvCxnSpPr>
          <p:nvPr/>
        </p:nvCxnSpPr>
        <p:spPr>
          <a:xfrm>
            <a:off x="5800767" y="5261940"/>
            <a:ext cx="166663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file, paper, sheet">
            <a:extLst>
              <a:ext uri="{FF2B5EF4-FFF2-40B4-BE49-F238E27FC236}">
                <a16:creationId xmlns:a16="http://schemas.microsoft.com/office/drawing/2014/main" id="{5D39DB03-8385-4E89-A576-11A824DD19B2}"/>
              </a:ext>
            </a:extLst>
          </p:cNvPr>
          <p:cNvGrpSpPr/>
          <p:nvPr/>
        </p:nvGrpSpPr>
        <p:grpSpPr>
          <a:xfrm>
            <a:off x="3582080" y="2118783"/>
            <a:ext cx="297717" cy="369003"/>
            <a:chOff x="8018464" y="4649789"/>
            <a:chExt cx="225425" cy="279400"/>
          </a:xfrm>
        </p:grpSpPr>
        <p:sp>
          <p:nvSpPr>
            <p:cNvPr id="26" name="Freeform 88">
              <a:extLst>
                <a:ext uri="{FF2B5EF4-FFF2-40B4-BE49-F238E27FC236}">
                  <a16:creationId xmlns:a16="http://schemas.microsoft.com/office/drawing/2014/main" id="{9A768413-A6E0-4C75-B8BF-7948A2D73E95}"/>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27" name="Freeform 89">
              <a:extLst>
                <a:ext uri="{FF2B5EF4-FFF2-40B4-BE49-F238E27FC236}">
                  <a16:creationId xmlns:a16="http://schemas.microsoft.com/office/drawing/2014/main" id="{A63235B2-67D2-467E-AEB3-90F6C8E69988}"/>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28" name="Line 90">
              <a:extLst>
                <a:ext uri="{FF2B5EF4-FFF2-40B4-BE49-F238E27FC236}">
                  <a16:creationId xmlns:a16="http://schemas.microsoft.com/office/drawing/2014/main" id="{5DEE0DE8-7322-478E-8998-2E75FA59C4D3}"/>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29" name="Line 91">
              <a:extLst>
                <a:ext uri="{FF2B5EF4-FFF2-40B4-BE49-F238E27FC236}">
                  <a16:creationId xmlns:a16="http://schemas.microsoft.com/office/drawing/2014/main" id="{6F78FA02-AFB3-45BB-B0C3-2941618B7A88}"/>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30" name="Group 152" descr="check, approve">
            <a:extLst>
              <a:ext uri="{FF2B5EF4-FFF2-40B4-BE49-F238E27FC236}">
                <a16:creationId xmlns:a16="http://schemas.microsoft.com/office/drawing/2014/main" id="{66E7ED2E-ABFA-4070-A403-A670C5ACCDF9}"/>
              </a:ext>
            </a:extLst>
          </p:cNvPr>
          <p:cNvGrpSpPr>
            <a:grpSpLocks noChangeAspect="1"/>
          </p:cNvGrpSpPr>
          <p:nvPr/>
        </p:nvGrpSpPr>
        <p:grpSpPr bwMode="auto">
          <a:xfrm>
            <a:off x="6299939" y="2077479"/>
            <a:ext cx="453181" cy="451611"/>
            <a:chOff x="4560" y="2506"/>
            <a:chExt cx="289" cy="288"/>
          </a:xfrm>
        </p:grpSpPr>
        <p:sp>
          <p:nvSpPr>
            <p:cNvPr id="31" name="AutoShape 151">
              <a:extLst>
                <a:ext uri="{FF2B5EF4-FFF2-40B4-BE49-F238E27FC236}">
                  <a16:creationId xmlns:a16="http://schemas.microsoft.com/office/drawing/2014/main" id="{D6E59ED3-55E1-4178-BCB4-A35F47C9C1A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32" name="Oval 153">
              <a:extLst>
                <a:ext uri="{FF2B5EF4-FFF2-40B4-BE49-F238E27FC236}">
                  <a16:creationId xmlns:a16="http://schemas.microsoft.com/office/drawing/2014/main" id="{9AB2C3F7-995B-41F3-8604-6F7C6925961B}"/>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33" name="Freeform 154">
              <a:extLst>
                <a:ext uri="{FF2B5EF4-FFF2-40B4-BE49-F238E27FC236}">
                  <a16:creationId xmlns:a16="http://schemas.microsoft.com/office/drawing/2014/main" id="{8CA373E6-CB28-4A3B-A678-27B2950DAB88}"/>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34" name="Freeform 155">
              <a:extLst>
                <a:ext uri="{FF2B5EF4-FFF2-40B4-BE49-F238E27FC236}">
                  <a16:creationId xmlns:a16="http://schemas.microsoft.com/office/drawing/2014/main" id="{31BD60B3-6040-4DEB-B6B7-2048DC46411C}"/>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35" name="Freeform 156">
              <a:extLst>
                <a:ext uri="{FF2B5EF4-FFF2-40B4-BE49-F238E27FC236}">
                  <a16:creationId xmlns:a16="http://schemas.microsoft.com/office/drawing/2014/main" id="{22A6AEA9-C18E-4547-8925-A37B59475FC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36" name="Freeform 157">
              <a:extLst>
                <a:ext uri="{FF2B5EF4-FFF2-40B4-BE49-F238E27FC236}">
                  <a16:creationId xmlns:a16="http://schemas.microsoft.com/office/drawing/2014/main" id="{AAE830F6-C464-44F9-9E08-B2C81A5A1EB2}"/>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37" name="Freeform 158">
              <a:extLst>
                <a:ext uri="{FF2B5EF4-FFF2-40B4-BE49-F238E27FC236}">
                  <a16:creationId xmlns:a16="http://schemas.microsoft.com/office/drawing/2014/main" id="{BF751B72-48A7-4D45-9153-393E81AB3A3B}"/>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38" name="Freeform 159">
              <a:extLst>
                <a:ext uri="{FF2B5EF4-FFF2-40B4-BE49-F238E27FC236}">
                  <a16:creationId xmlns:a16="http://schemas.microsoft.com/office/drawing/2014/main" id="{746A6CEA-4E31-49CF-9786-939AD1C21E3A}"/>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39" name="Freeform 160">
              <a:extLst>
                <a:ext uri="{FF2B5EF4-FFF2-40B4-BE49-F238E27FC236}">
                  <a16:creationId xmlns:a16="http://schemas.microsoft.com/office/drawing/2014/main" id="{9BCC3BE0-19B6-457F-9506-3ACD491710BA}"/>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40" name="Freeform 161">
              <a:extLst>
                <a:ext uri="{FF2B5EF4-FFF2-40B4-BE49-F238E27FC236}">
                  <a16:creationId xmlns:a16="http://schemas.microsoft.com/office/drawing/2014/main" id="{5ECC3BE6-0F31-449A-81F1-8320BF6F7153}"/>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41" name="Freeform 162">
              <a:extLst>
                <a:ext uri="{FF2B5EF4-FFF2-40B4-BE49-F238E27FC236}">
                  <a16:creationId xmlns:a16="http://schemas.microsoft.com/office/drawing/2014/main" id="{D069E9FA-CC13-4B75-A7CE-40E4DDD4C32F}"/>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42" name="Graphic 397" descr="deposit, pricing import">
            <a:extLst>
              <a:ext uri="{FF2B5EF4-FFF2-40B4-BE49-F238E27FC236}">
                <a16:creationId xmlns:a16="http://schemas.microsoft.com/office/drawing/2014/main" id="{3CE2FE8C-9916-4DDA-9FA3-5A925D546D4D}"/>
              </a:ext>
            </a:extLst>
          </p:cNvPr>
          <p:cNvGrpSpPr/>
          <p:nvPr/>
        </p:nvGrpSpPr>
        <p:grpSpPr>
          <a:xfrm>
            <a:off x="9164916" y="2117398"/>
            <a:ext cx="371516" cy="371771"/>
            <a:chOff x="1698211" y="3041569"/>
            <a:chExt cx="417847" cy="418136"/>
          </a:xfrm>
        </p:grpSpPr>
        <p:sp>
          <p:nvSpPr>
            <p:cNvPr id="43" name="Freeform: Shape 42">
              <a:extLst>
                <a:ext uri="{FF2B5EF4-FFF2-40B4-BE49-F238E27FC236}">
                  <a16:creationId xmlns:a16="http://schemas.microsoft.com/office/drawing/2014/main" id="{743C8EE1-7791-4220-A49D-F9C7DB589D19}"/>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44" name="Freeform: Shape 43">
              <a:extLst>
                <a:ext uri="{FF2B5EF4-FFF2-40B4-BE49-F238E27FC236}">
                  <a16:creationId xmlns:a16="http://schemas.microsoft.com/office/drawing/2014/main" id="{FA849013-38F7-4FCB-A122-5F6202F6798B}"/>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45" name="Freeform: Shape 44">
              <a:extLst>
                <a:ext uri="{FF2B5EF4-FFF2-40B4-BE49-F238E27FC236}">
                  <a16:creationId xmlns:a16="http://schemas.microsoft.com/office/drawing/2014/main" id="{CAF1C257-3EA1-4B69-9471-94C54C37912D}"/>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46" name="Group 45" descr="government">
            <a:extLst>
              <a:ext uri="{FF2B5EF4-FFF2-40B4-BE49-F238E27FC236}">
                <a16:creationId xmlns:a16="http://schemas.microsoft.com/office/drawing/2014/main" id="{49F8610B-5465-4986-AEEF-4B7D1948496A}"/>
              </a:ext>
            </a:extLst>
          </p:cNvPr>
          <p:cNvGrpSpPr/>
          <p:nvPr/>
        </p:nvGrpSpPr>
        <p:grpSpPr>
          <a:xfrm>
            <a:off x="5087510" y="4605399"/>
            <a:ext cx="344984" cy="351541"/>
            <a:chOff x="5845334" y="4295775"/>
            <a:chExt cx="584835" cy="595951"/>
          </a:xfrm>
        </p:grpSpPr>
        <p:sp>
          <p:nvSpPr>
            <p:cNvPr id="47" name="Freeform 5">
              <a:extLst>
                <a:ext uri="{FF2B5EF4-FFF2-40B4-BE49-F238E27FC236}">
                  <a16:creationId xmlns:a16="http://schemas.microsoft.com/office/drawing/2014/main" id="{6DFF4C7F-F18A-4B9D-889C-70AAD5D94FC5}"/>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48" name="Rectangle 47">
              <a:extLst>
                <a:ext uri="{FF2B5EF4-FFF2-40B4-BE49-F238E27FC236}">
                  <a16:creationId xmlns:a16="http://schemas.microsoft.com/office/drawing/2014/main" id="{37CF615F-0105-4028-BCED-44375DC81007}"/>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9" name="Group 48" descr="test">
            <a:extLst>
              <a:ext uri="{FF2B5EF4-FFF2-40B4-BE49-F238E27FC236}">
                <a16:creationId xmlns:a16="http://schemas.microsoft.com/office/drawing/2014/main" id="{BB4EDEDD-7F49-49D2-845A-7C77D08BD5EE}"/>
              </a:ext>
            </a:extLst>
          </p:cNvPr>
          <p:cNvGrpSpPr/>
          <p:nvPr/>
        </p:nvGrpSpPr>
        <p:grpSpPr>
          <a:xfrm>
            <a:off x="7864962" y="4614355"/>
            <a:ext cx="333636" cy="333629"/>
            <a:chOff x="4486289" y="2163470"/>
            <a:chExt cx="406192" cy="406193"/>
          </a:xfrm>
        </p:grpSpPr>
        <p:sp>
          <p:nvSpPr>
            <p:cNvPr id="50" name="Rectangle 251">
              <a:extLst>
                <a:ext uri="{FF2B5EF4-FFF2-40B4-BE49-F238E27FC236}">
                  <a16:creationId xmlns:a16="http://schemas.microsoft.com/office/drawing/2014/main" id="{D061FCBC-221F-47DF-9230-6FE9B0DA72BB}"/>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51" name="Rectangle 252">
              <a:extLst>
                <a:ext uri="{FF2B5EF4-FFF2-40B4-BE49-F238E27FC236}">
                  <a16:creationId xmlns:a16="http://schemas.microsoft.com/office/drawing/2014/main" id="{72BAEBEC-4381-4FE2-931C-F87AF264A3E2}"/>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52" name="Rectangle 253">
              <a:extLst>
                <a:ext uri="{FF2B5EF4-FFF2-40B4-BE49-F238E27FC236}">
                  <a16:creationId xmlns:a16="http://schemas.microsoft.com/office/drawing/2014/main" id="{685A748A-96AB-4D0D-A157-36CDEAAFA8FD}"/>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53" name="Rectangle 254">
              <a:extLst>
                <a:ext uri="{FF2B5EF4-FFF2-40B4-BE49-F238E27FC236}">
                  <a16:creationId xmlns:a16="http://schemas.microsoft.com/office/drawing/2014/main" id="{8DA0260A-E31F-448B-BD9A-414879D56F1E}"/>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54" name="Rectangle 255">
              <a:extLst>
                <a:ext uri="{FF2B5EF4-FFF2-40B4-BE49-F238E27FC236}">
                  <a16:creationId xmlns:a16="http://schemas.microsoft.com/office/drawing/2014/main" id="{53440C4D-3412-44EB-A0E4-469FCC0C36F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55" name="Rectangle 256">
              <a:extLst>
                <a:ext uri="{FF2B5EF4-FFF2-40B4-BE49-F238E27FC236}">
                  <a16:creationId xmlns:a16="http://schemas.microsoft.com/office/drawing/2014/main" id="{7D031A7F-682D-4BB0-A41D-3C7F108BB2E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56" name="Rectangle 257">
              <a:extLst>
                <a:ext uri="{FF2B5EF4-FFF2-40B4-BE49-F238E27FC236}">
                  <a16:creationId xmlns:a16="http://schemas.microsoft.com/office/drawing/2014/main" id="{7198DF75-77A2-411F-86B4-FC48AE2E4C6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57" name="Rectangle 258">
              <a:extLst>
                <a:ext uri="{FF2B5EF4-FFF2-40B4-BE49-F238E27FC236}">
                  <a16:creationId xmlns:a16="http://schemas.microsoft.com/office/drawing/2014/main" id="{E5A00E58-A7B0-499C-8324-803C057E49E9}"/>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58" name="Rectangle 259">
              <a:extLst>
                <a:ext uri="{FF2B5EF4-FFF2-40B4-BE49-F238E27FC236}">
                  <a16:creationId xmlns:a16="http://schemas.microsoft.com/office/drawing/2014/main" id="{D1A4AE55-1E4F-4834-AD94-BD815B7E6CFD}"/>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59" name="Rectangle 260">
              <a:extLst>
                <a:ext uri="{FF2B5EF4-FFF2-40B4-BE49-F238E27FC236}">
                  <a16:creationId xmlns:a16="http://schemas.microsoft.com/office/drawing/2014/main" id="{56647424-2C01-4A40-B7D7-8890636207D1}"/>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60" name="Rectangle 261">
              <a:extLst>
                <a:ext uri="{FF2B5EF4-FFF2-40B4-BE49-F238E27FC236}">
                  <a16:creationId xmlns:a16="http://schemas.microsoft.com/office/drawing/2014/main" id="{7C1A8AF4-F3B9-43FE-86F0-4B4B070198B1}"/>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61" name="Rectangle 262">
              <a:extLst>
                <a:ext uri="{FF2B5EF4-FFF2-40B4-BE49-F238E27FC236}">
                  <a16:creationId xmlns:a16="http://schemas.microsoft.com/office/drawing/2014/main" id="{DF5AB8CE-3998-4FB3-93E2-F6FFBF262B3D}"/>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62" name="Rectangle 263">
              <a:extLst>
                <a:ext uri="{FF2B5EF4-FFF2-40B4-BE49-F238E27FC236}">
                  <a16:creationId xmlns:a16="http://schemas.microsoft.com/office/drawing/2014/main" id="{0941A2B4-C235-4156-9689-3B0ECD291DA1}"/>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63" name="Rectangle 264">
              <a:extLst>
                <a:ext uri="{FF2B5EF4-FFF2-40B4-BE49-F238E27FC236}">
                  <a16:creationId xmlns:a16="http://schemas.microsoft.com/office/drawing/2014/main" id="{F1183DF0-FD38-4670-A8EB-E414818059FC}"/>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64" name="Rectangle 265">
              <a:extLst>
                <a:ext uri="{FF2B5EF4-FFF2-40B4-BE49-F238E27FC236}">
                  <a16:creationId xmlns:a16="http://schemas.microsoft.com/office/drawing/2014/main" id="{8E916569-0835-4DD5-A190-6F5B9FFD089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65" name="Rectangle 266">
              <a:extLst>
                <a:ext uri="{FF2B5EF4-FFF2-40B4-BE49-F238E27FC236}">
                  <a16:creationId xmlns:a16="http://schemas.microsoft.com/office/drawing/2014/main" id="{8FEC9160-AE13-45B8-AFF8-FD3EAEC7D84F}"/>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66" name="Rectangle 267">
              <a:extLst>
                <a:ext uri="{FF2B5EF4-FFF2-40B4-BE49-F238E27FC236}">
                  <a16:creationId xmlns:a16="http://schemas.microsoft.com/office/drawing/2014/main" id="{E6302DD0-B9A7-4543-AE33-94CF60676203}"/>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67" name="Rectangle 268">
              <a:extLst>
                <a:ext uri="{FF2B5EF4-FFF2-40B4-BE49-F238E27FC236}">
                  <a16:creationId xmlns:a16="http://schemas.microsoft.com/office/drawing/2014/main" id="{8E30207E-8D4A-4E0D-9D02-5FAF939C163A}"/>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68" name="Rectangle 269">
              <a:extLst>
                <a:ext uri="{FF2B5EF4-FFF2-40B4-BE49-F238E27FC236}">
                  <a16:creationId xmlns:a16="http://schemas.microsoft.com/office/drawing/2014/main" id="{818B4116-68E4-43C2-BDBB-7B173EC70F5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69" name="Rectangle 270">
              <a:extLst>
                <a:ext uri="{FF2B5EF4-FFF2-40B4-BE49-F238E27FC236}">
                  <a16:creationId xmlns:a16="http://schemas.microsoft.com/office/drawing/2014/main" id="{03E125EA-C1CA-476F-88AB-A1F34D3ABA4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70" name="Rectangle 271">
              <a:extLst>
                <a:ext uri="{FF2B5EF4-FFF2-40B4-BE49-F238E27FC236}">
                  <a16:creationId xmlns:a16="http://schemas.microsoft.com/office/drawing/2014/main" id="{D6C7BEE7-3A85-48E0-9B32-6BFEFD7651A8}"/>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71" name="Rectangle 272">
              <a:extLst>
                <a:ext uri="{FF2B5EF4-FFF2-40B4-BE49-F238E27FC236}">
                  <a16:creationId xmlns:a16="http://schemas.microsoft.com/office/drawing/2014/main" id="{AE290DA8-20F8-40B4-A1F1-181AA0C22927}"/>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72" name="Rectangle 273">
              <a:extLst>
                <a:ext uri="{FF2B5EF4-FFF2-40B4-BE49-F238E27FC236}">
                  <a16:creationId xmlns:a16="http://schemas.microsoft.com/office/drawing/2014/main" id="{492E8FE2-C1D7-4F9F-B5B4-F84761CC538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73" name="Rectangle 274">
              <a:extLst>
                <a:ext uri="{FF2B5EF4-FFF2-40B4-BE49-F238E27FC236}">
                  <a16:creationId xmlns:a16="http://schemas.microsoft.com/office/drawing/2014/main" id="{3E662209-8556-467F-8C4F-2433F96B994A}"/>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74" name="Rectangle 275">
              <a:extLst>
                <a:ext uri="{FF2B5EF4-FFF2-40B4-BE49-F238E27FC236}">
                  <a16:creationId xmlns:a16="http://schemas.microsoft.com/office/drawing/2014/main" id="{7619B103-4322-48AD-B926-054F0B2B1847}"/>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75" name="Rectangle 276">
              <a:extLst>
                <a:ext uri="{FF2B5EF4-FFF2-40B4-BE49-F238E27FC236}">
                  <a16:creationId xmlns:a16="http://schemas.microsoft.com/office/drawing/2014/main" id="{99001A39-5227-4DD2-9A75-B2FD3B173573}"/>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76" name="Rectangle 277">
              <a:extLst>
                <a:ext uri="{FF2B5EF4-FFF2-40B4-BE49-F238E27FC236}">
                  <a16:creationId xmlns:a16="http://schemas.microsoft.com/office/drawing/2014/main" id="{60ABFAD7-E5EC-4C85-A88D-483F192826C8}"/>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77" name="Rectangle 278">
              <a:extLst>
                <a:ext uri="{FF2B5EF4-FFF2-40B4-BE49-F238E27FC236}">
                  <a16:creationId xmlns:a16="http://schemas.microsoft.com/office/drawing/2014/main" id="{E7440078-33B0-49B9-BCFA-D623EF9CE27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78" name="Rectangle 279">
              <a:extLst>
                <a:ext uri="{FF2B5EF4-FFF2-40B4-BE49-F238E27FC236}">
                  <a16:creationId xmlns:a16="http://schemas.microsoft.com/office/drawing/2014/main" id="{773D045B-F69B-493E-9AC5-D00151701704}"/>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79" name="Rectangle 280">
              <a:extLst>
                <a:ext uri="{FF2B5EF4-FFF2-40B4-BE49-F238E27FC236}">
                  <a16:creationId xmlns:a16="http://schemas.microsoft.com/office/drawing/2014/main" id="{B05C51CE-288B-48EB-9D36-9B2E50313817}"/>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80" name="Rectangle 281">
              <a:extLst>
                <a:ext uri="{FF2B5EF4-FFF2-40B4-BE49-F238E27FC236}">
                  <a16:creationId xmlns:a16="http://schemas.microsoft.com/office/drawing/2014/main" id="{633F627F-8CCB-431A-AFBD-F0961CB3E40B}"/>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81" name="Group 80">
            <a:extLst>
              <a:ext uri="{FF2B5EF4-FFF2-40B4-BE49-F238E27FC236}">
                <a16:creationId xmlns:a16="http://schemas.microsoft.com/office/drawing/2014/main" id="{E20DD88E-7C16-4AD8-9798-2D45EE40C0C7}"/>
              </a:ext>
            </a:extLst>
          </p:cNvPr>
          <p:cNvGrpSpPr/>
          <p:nvPr/>
        </p:nvGrpSpPr>
        <p:grpSpPr>
          <a:xfrm>
            <a:off x="1191241" y="2140674"/>
            <a:ext cx="463710" cy="325220"/>
            <a:chOff x="14373741" y="5761210"/>
            <a:chExt cx="463775" cy="325266"/>
          </a:xfrm>
        </p:grpSpPr>
        <p:sp>
          <p:nvSpPr>
            <p:cNvPr id="82" name="Rectangle 932">
              <a:extLst>
                <a:ext uri="{FF2B5EF4-FFF2-40B4-BE49-F238E27FC236}">
                  <a16:creationId xmlns:a16="http://schemas.microsoft.com/office/drawing/2014/main" id="{F7331F8B-D3B6-4674-8D74-D43E33F2F07C}"/>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83" name="Freeform 933">
              <a:extLst>
                <a:ext uri="{FF2B5EF4-FFF2-40B4-BE49-F238E27FC236}">
                  <a16:creationId xmlns:a16="http://schemas.microsoft.com/office/drawing/2014/main" id="{2B76E607-C435-4604-A19D-9977FA5FAA69}"/>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84" name="Freeform 934">
              <a:extLst>
                <a:ext uri="{FF2B5EF4-FFF2-40B4-BE49-F238E27FC236}">
                  <a16:creationId xmlns:a16="http://schemas.microsoft.com/office/drawing/2014/main" id="{C17EE1C3-7E2E-46D5-A4E9-4C897245F27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85" name="Rectangle 935">
              <a:extLst>
                <a:ext uri="{FF2B5EF4-FFF2-40B4-BE49-F238E27FC236}">
                  <a16:creationId xmlns:a16="http://schemas.microsoft.com/office/drawing/2014/main" id="{2ED3E20B-2C8B-4BF1-B679-407AC3103BB6}"/>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86" name="Rectangle 936">
              <a:extLst>
                <a:ext uri="{FF2B5EF4-FFF2-40B4-BE49-F238E27FC236}">
                  <a16:creationId xmlns:a16="http://schemas.microsoft.com/office/drawing/2014/main" id="{3D6702EB-0343-43CB-9184-816DE62F72C3}"/>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87" name="Rectangle 937">
              <a:extLst>
                <a:ext uri="{FF2B5EF4-FFF2-40B4-BE49-F238E27FC236}">
                  <a16:creationId xmlns:a16="http://schemas.microsoft.com/office/drawing/2014/main" id="{CE00EA21-DE9D-453B-B66D-75CBBE613A8A}"/>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88" name="Oval 938">
              <a:extLst>
                <a:ext uri="{FF2B5EF4-FFF2-40B4-BE49-F238E27FC236}">
                  <a16:creationId xmlns:a16="http://schemas.microsoft.com/office/drawing/2014/main" id="{4ABCE97C-CEA1-4257-9AD7-E7348C7CB74C}"/>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89" name="Rectangle 939">
              <a:extLst>
                <a:ext uri="{FF2B5EF4-FFF2-40B4-BE49-F238E27FC236}">
                  <a16:creationId xmlns:a16="http://schemas.microsoft.com/office/drawing/2014/main" id="{37CD94F3-08D4-4312-8B4D-FCF25861748E}"/>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90" name="Oval 940">
              <a:extLst>
                <a:ext uri="{FF2B5EF4-FFF2-40B4-BE49-F238E27FC236}">
                  <a16:creationId xmlns:a16="http://schemas.microsoft.com/office/drawing/2014/main" id="{D2A0EB8C-600D-4B2E-92BF-5F11DAF8EE2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91" name="Oval 941">
              <a:extLst>
                <a:ext uri="{FF2B5EF4-FFF2-40B4-BE49-F238E27FC236}">
                  <a16:creationId xmlns:a16="http://schemas.microsoft.com/office/drawing/2014/main" id="{D93BD388-9BD0-476A-8143-4AF35DB6A98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92" name="Oval 942">
              <a:extLst>
                <a:ext uri="{FF2B5EF4-FFF2-40B4-BE49-F238E27FC236}">
                  <a16:creationId xmlns:a16="http://schemas.microsoft.com/office/drawing/2014/main" id="{40DA2274-7F7A-48D9-BC80-CA8C94D0ACD2}"/>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93" name="Rectangle 943">
              <a:extLst>
                <a:ext uri="{FF2B5EF4-FFF2-40B4-BE49-F238E27FC236}">
                  <a16:creationId xmlns:a16="http://schemas.microsoft.com/office/drawing/2014/main" id="{E893886E-3A0A-404F-8E82-B44C76BD6B7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94" name="Rectangle 944" descr="component solutions">
              <a:extLst>
                <a:ext uri="{FF2B5EF4-FFF2-40B4-BE49-F238E27FC236}">
                  <a16:creationId xmlns:a16="http://schemas.microsoft.com/office/drawing/2014/main" id="{23A06620-13CE-44E8-8F2F-604000A64E36}"/>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95" name="Freeform 945">
              <a:extLst>
                <a:ext uri="{FF2B5EF4-FFF2-40B4-BE49-F238E27FC236}">
                  <a16:creationId xmlns:a16="http://schemas.microsoft.com/office/drawing/2014/main" id="{6227D558-3A6B-4A21-9289-B07E48EA3FE0}"/>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96" name="Freeform 946">
              <a:extLst>
                <a:ext uri="{FF2B5EF4-FFF2-40B4-BE49-F238E27FC236}">
                  <a16:creationId xmlns:a16="http://schemas.microsoft.com/office/drawing/2014/main" id="{C54ACE19-F866-48A4-A63E-76720EBF3C8C}"/>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97" name="Freeform 947">
              <a:extLst>
                <a:ext uri="{FF2B5EF4-FFF2-40B4-BE49-F238E27FC236}">
                  <a16:creationId xmlns:a16="http://schemas.microsoft.com/office/drawing/2014/main" id="{849E69E2-D539-472F-9D6C-3E717DBE66E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sp>
        <p:nvSpPr>
          <p:cNvPr id="98" name="Callout: Double Bent Line 97">
            <a:extLst>
              <a:ext uri="{FF2B5EF4-FFF2-40B4-BE49-F238E27FC236}">
                <a16:creationId xmlns:a16="http://schemas.microsoft.com/office/drawing/2014/main" id="{E5B2FF0F-B139-4ED4-8FCE-24012DA76C36}"/>
              </a:ext>
            </a:extLst>
          </p:cNvPr>
          <p:cNvSpPr/>
          <p:nvPr/>
        </p:nvSpPr>
        <p:spPr bwMode="auto">
          <a:xfrm>
            <a:off x="10041289" y="1649629"/>
            <a:ext cx="1959724" cy="757132"/>
          </a:xfrm>
          <a:prstGeom prst="borderCallout3">
            <a:avLst>
              <a:gd name="adj1" fmla="val 18750"/>
              <a:gd name="adj2" fmla="val -8333"/>
              <a:gd name="adj3" fmla="val 18750"/>
              <a:gd name="adj4" fmla="val -16667"/>
              <a:gd name="adj5" fmla="val 100000"/>
              <a:gd name="adj6" fmla="val -16667"/>
              <a:gd name="adj7" fmla="val 177123"/>
              <a:gd name="adj8" fmla="val 16455"/>
            </a:avLst>
          </a:prstGeom>
          <a:solidFill>
            <a:srgbClr val="0078D4"/>
          </a:solidFill>
          <a:ln w="19050">
            <a:solidFill>
              <a:srgbClr val="0078D4"/>
            </a:solidFill>
            <a:headEnd type="none" w="med" len="med"/>
            <a:tailEnd type="none" w="med" len="med"/>
            <a:extLst>
              <a:ext uri="{C807C97D-BFC1-408E-A445-0C87EB9F89A2}">
                <ask:lineSketchStyleProps xmlns:ask="http://schemas.microsoft.com/office/drawing/2018/sketchyshapes" sd="585136200">
                  <a:custGeom>
                    <a:avLst/>
                    <a:gdLst>
                      <a:gd name="connsiteX0" fmla="*/ 0 w 1959724"/>
                      <a:gd name="connsiteY0" fmla="*/ 0 h 757132"/>
                      <a:gd name="connsiteX1" fmla="*/ 450737 w 1959724"/>
                      <a:gd name="connsiteY1" fmla="*/ 0 h 757132"/>
                      <a:gd name="connsiteX2" fmla="*/ 979862 w 1959724"/>
                      <a:gd name="connsiteY2" fmla="*/ 0 h 757132"/>
                      <a:gd name="connsiteX3" fmla="*/ 1489390 w 1959724"/>
                      <a:gd name="connsiteY3" fmla="*/ 0 h 757132"/>
                      <a:gd name="connsiteX4" fmla="*/ 1959724 w 1959724"/>
                      <a:gd name="connsiteY4" fmla="*/ 0 h 757132"/>
                      <a:gd name="connsiteX5" fmla="*/ 1959724 w 1959724"/>
                      <a:gd name="connsiteY5" fmla="*/ 378566 h 757132"/>
                      <a:gd name="connsiteX6" fmla="*/ 1959724 w 1959724"/>
                      <a:gd name="connsiteY6" fmla="*/ 757132 h 757132"/>
                      <a:gd name="connsiteX7" fmla="*/ 1508987 w 1959724"/>
                      <a:gd name="connsiteY7" fmla="*/ 757132 h 757132"/>
                      <a:gd name="connsiteX8" fmla="*/ 1058251 w 1959724"/>
                      <a:gd name="connsiteY8" fmla="*/ 757132 h 757132"/>
                      <a:gd name="connsiteX9" fmla="*/ 568320 w 1959724"/>
                      <a:gd name="connsiteY9" fmla="*/ 757132 h 757132"/>
                      <a:gd name="connsiteX10" fmla="*/ 0 w 1959724"/>
                      <a:gd name="connsiteY10" fmla="*/ 757132 h 757132"/>
                      <a:gd name="connsiteX11" fmla="*/ 0 w 1959724"/>
                      <a:gd name="connsiteY11" fmla="*/ 386137 h 757132"/>
                      <a:gd name="connsiteX12" fmla="*/ 0 w 1959724"/>
                      <a:gd name="connsiteY12" fmla="*/ 0 h 757132"/>
                      <a:gd name="connsiteX0" fmla="*/ -163304 w 1959724"/>
                      <a:gd name="connsiteY0" fmla="*/ 141962 h 757132"/>
                      <a:gd name="connsiteX1" fmla="*/ -326627 w 1959724"/>
                      <a:gd name="connsiteY1" fmla="*/ 141962 h 757132"/>
                      <a:gd name="connsiteX2" fmla="*/ -326627 w 1959724"/>
                      <a:gd name="connsiteY2" fmla="*/ 455699 h 757132"/>
                      <a:gd name="connsiteX3" fmla="*/ -326627 w 1959724"/>
                      <a:gd name="connsiteY3" fmla="*/ 757132 h 757132"/>
                      <a:gd name="connsiteX4" fmla="*/ -8568 w 1959724"/>
                      <a:gd name="connsiteY4" fmla="*/ 1043254 h 757132"/>
                      <a:gd name="connsiteX5" fmla="*/ 322473 w 1959724"/>
                      <a:gd name="connsiteY5" fmla="*/ 1341055 h 75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9724" h="757132" extrusionOk="0">
                        <a:moveTo>
                          <a:pt x="0" y="0"/>
                        </a:moveTo>
                        <a:cubicBezTo>
                          <a:pt x="111827" y="-51216"/>
                          <a:pt x="351084" y="34540"/>
                          <a:pt x="450737" y="0"/>
                        </a:cubicBezTo>
                        <a:cubicBezTo>
                          <a:pt x="550390" y="-34540"/>
                          <a:pt x="736115" y="37166"/>
                          <a:pt x="979862" y="0"/>
                        </a:cubicBezTo>
                        <a:cubicBezTo>
                          <a:pt x="1223609" y="-37166"/>
                          <a:pt x="1325071" y="16578"/>
                          <a:pt x="1489390" y="0"/>
                        </a:cubicBezTo>
                        <a:cubicBezTo>
                          <a:pt x="1653709" y="-16578"/>
                          <a:pt x="1756869" y="38260"/>
                          <a:pt x="1959724" y="0"/>
                        </a:cubicBezTo>
                        <a:cubicBezTo>
                          <a:pt x="1987774" y="166897"/>
                          <a:pt x="1948301" y="215422"/>
                          <a:pt x="1959724" y="378566"/>
                        </a:cubicBezTo>
                        <a:cubicBezTo>
                          <a:pt x="1971147" y="541710"/>
                          <a:pt x="1917363" y="608453"/>
                          <a:pt x="1959724" y="757132"/>
                        </a:cubicBezTo>
                        <a:cubicBezTo>
                          <a:pt x="1765764" y="786363"/>
                          <a:pt x="1614878" y="741157"/>
                          <a:pt x="1508987" y="757132"/>
                        </a:cubicBezTo>
                        <a:cubicBezTo>
                          <a:pt x="1403096" y="773107"/>
                          <a:pt x="1176001" y="739463"/>
                          <a:pt x="1058251" y="757132"/>
                        </a:cubicBezTo>
                        <a:cubicBezTo>
                          <a:pt x="940501" y="774801"/>
                          <a:pt x="699112" y="703007"/>
                          <a:pt x="568320" y="757132"/>
                        </a:cubicBezTo>
                        <a:cubicBezTo>
                          <a:pt x="437528" y="811257"/>
                          <a:pt x="124270" y="719991"/>
                          <a:pt x="0" y="757132"/>
                        </a:cubicBezTo>
                        <a:cubicBezTo>
                          <a:pt x="-26725" y="597467"/>
                          <a:pt x="22175" y="473657"/>
                          <a:pt x="0" y="386137"/>
                        </a:cubicBezTo>
                        <a:cubicBezTo>
                          <a:pt x="-22175" y="298618"/>
                          <a:pt x="44446" y="177415"/>
                          <a:pt x="0" y="0"/>
                        </a:cubicBezTo>
                        <a:close/>
                      </a:path>
                      <a:path w="1959724" h="757132" fill="none" extrusionOk="0">
                        <a:moveTo>
                          <a:pt x="-163304" y="141962"/>
                        </a:moveTo>
                        <a:cubicBezTo>
                          <a:pt x="-240523" y="160224"/>
                          <a:pt x="-257960" y="122831"/>
                          <a:pt x="-326627" y="141962"/>
                        </a:cubicBezTo>
                        <a:cubicBezTo>
                          <a:pt x="-305230" y="229218"/>
                          <a:pt x="-347927" y="360868"/>
                          <a:pt x="-326627" y="455699"/>
                        </a:cubicBezTo>
                        <a:cubicBezTo>
                          <a:pt x="-305327" y="550530"/>
                          <a:pt x="-332062" y="693304"/>
                          <a:pt x="-326627" y="757132"/>
                        </a:cubicBezTo>
                        <a:cubicBezTo>
                          <a:pt x="-194930" y="829239"/>
                          <a:pt x="-180888" y="916351"/>
                          <a:pt x="-8568" y="1043254"/>
                        </a:cubicBezTo>
                        <a:cubicBezTo>
                          <a:pt x="163752" y="1170157"/>
                          <a:pt x="160126" y="1264585"/>
                          <a:pt x="322473" y="1341055"/>
                        </a:cubicBezTo>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1600" i="1">
              <a:gradFill>
                <a:gsLst>
                  <a:gs pos="2917">
                    <a:schemeClr val="tx1"/>
                  </a:gs>
                  <a:gs pos="30000">
                    <a:schemeClr val="tx1"/>
                  </a:gs>
                </a:gsLst>
                <a:lin ang="5400000" scaled="0"/>
              </a:gradFill>
            </a:endParaRPr>
          </a:p>
        </p:txBody>
      </p:sp>
      <p:sp>
        <p:nvSpPr>
          <p:cNvPr id="101" name="Rectangle 100">
            <a:extLst>
              <a:ext uri="{FF2B5EF4-FFF2-40B4-BE49-F238E27FC236}">
                <a16:creationId xmlns:a16="http://schemas.microsoft.com/office/drawing/2014/main" id="{32086ED4-1B8E-4768-BF50-A468DE61CD01}"/>
              </a:ext>
            </a:extLst>
          </p:cNvPr>
          <p:cNvSpPr/>
          <p:nvPr/>
        </p:nvSpPr>
        <p:spPr>
          <a:xfrm>
            <a:off x="10055428" y="1616552"/>
            <a:ext cx="1959724" cy="738664"/>
          </a:xfrm>
          <a:prstGeom prst="rect">
            <a:avLst/>
          </a:prstGeom>
        </p:spPr>
        <p:txBody>
          <a:bodyPr wrap="square">
            <a:spAutoFit/>
          </a:bodyPr>
          <a:lstStyle/>
          <a:p>
            <a:r>
              <a:rPr lang="en-US" sz="1400">
                <a:solidFill>
                  <a:schemeClr val="bg1"/>
                </a:solidFill>
                <a:latin typeface="Segoe UI" panose="020B0502040204020203" pitchFamily="34" charset="0"/>
                <a:cs typeface="Segoe UI" panose="020B0502040204020203" pitchFamily="34" charset="0"/>
              </a:rPr>
              <a:t>Want to build new products and services in the cloud </a:t>
            </a:r>
          </a:p>
        </p:txBody>
      </p:sp>
      <p:sp>
        <p:nvSpPr>
          <p:cNvPr id="102" name="TextBox 101">
            <a:extLst>
              <a:ext uri="{FF2B5EF4-FFF2-40B4-BE49-F238E27FC236}">
                <a16:creationId xmlns:a16="http://schemas.microsoft.com/office/drawing/2014/main" id="{06E0931E-07F8-49AA-BE61-50C66A2D171C}"/>
              </a:ext>
            </a:extLst>
          </p:cNvPr>
          <p:cNvSpPr txBox="1"/>
          <p:nvPr/>
        </p:nvSpPr>
        <p:spPr>
          <a:xfrm>
            <a:off x="10911114" y="2879636"/>
            <a:ext cx="928378" cy="553998"/>
          </a:xfrm>
          <a:prstGeom prst="rect">
            <a:avLst/>
          </a:prstGeom>
          <a:noFill/>
        </p:spPr>
        <p:txBody>
          <a:bodyPr wrap="square" lIns="0" tIns="0" rIns="0" bIns="0" rtlCol="0">
            <a:spAutoFit/>
          </a:bodyPr>
          <a:lstStyle/>
          <a:p>
            <a:pPr algn="l"/>
            <a:r>
              <a:rPr lang="en-US">
                <a:solidFill>
                  <a:srgbClr val="4BE8FF"/>
                </a:solidFill>
                <a:latin typeface="Ink Free" panose="03080402000500000000" pitchFamily="66" charset="0"/>
                <a:cs typeface="Segoe UI" panose="020B0502040204020203" pitchFamily="34" charset="0"/>
              </a:rPr>
              <a:t>Getting started</a:t>
            </a:r>
          </a:p>
        </p:txBody>
      </p:sp>
      <p:sp>
        <p:nvSpPr>
          <p:cNvPr id="103" name="Callout: Double Bent Line 102">
            <a:extLst>
              <a:ext uri="{FF2B5EF4-FFF2-40B4-BE49-F238E27FC236}">
                <a16:creationId xmlns:a16="http://schemas.microsoft.com/office/drawing/2014/main" id="{7FD4068A-FEE9-4E0D-AA27-A3EF27914165}"/>
              </a:ext>
            </a:extLst>
          </p:cNvPr>
          <p:cNvSpPr/>
          <p:nvPr/>
        </p:nvSpPr>
        <p:spPr bwMode="auto">
          <a:xfrm>
            <a:off x="7323642" y="895820"/>
            <a:ext cx="1959724" cy="1057501"/>
          </a:xfrm>
          <a:prstGeom prst="borderCallout3">
            <a:avLst>
              <a:gd name="adj1" fmla="val 18750"/>
              <a:gd name="adj2" fmla="val -8333"/>
              <a:gd name="adj3" fmla="val 18750"/>
              <a:gd name="adj4" fmla="val -16667"/>
              <a:gd name="adj5" fmla="val 100000"/>
              <a:gd name="adj6" fmla="val -16667"/>
              <a:gd name="adj7" fmla="val 214063"/>
              <a:gd name="adj8" fmla="val 77696"/>
            </a:avLst>
          </a:prstGeom>
          <a:solidFill>
            <a:srgbClr val="0078D4"/>
          </a:solidFill>
          <a:ln w="19050">
            <a:solidFill>
              <a:srgbClr val="0078D4"/>
            </a:solidFill>
            <a:headEnd type="none" w="med" len="med"/>
            <a:tailEnd type="none" w="med" len="med"/>
            <a:extLst>
              <a:ext uri="{C807C97D-BFC1-408E-A445-0C87EB9F89A2}">
                <ask:lineSketchStyleProps xmlns:ask="http://schemas.microsoft.com/office/drawing/2018/sketchyshapes" sd="585136200">
                  <a:custGeom>
                    <a:avLst/>
                    <a:gdLst>
                      <a:gd name="connsiteX0" fmla="*/ 0 w 1959724"/>
                      <a:gd name="connsiteY0" fmla="*/ 0 h 1005614"/>
                      <a:gd name="connsiteX1" fmla="*/ 450737 w 1959724"/>
                      <a:gd name="connsiteY1" fmla="*/ 0 h 1005614"/>
                      <a:gd name="connsiteX2" fmla="*/ 979862 w 1959724"/>
                      <a:gd name="connsiteY2" fmla="*/ 0 h 1005614"/>
                      <a:gd name="connsiteX3" fmla="*/ 1489390 w 1959724"/>
                      <a:gd name="connsiteY3" fmla="*/ 0 h 1005614"/>
                      <a:gd name="connsiteX4" fmla="*/ 1959724 w 1959724"/>
                      <a:gd name="connsiteY4" fmla="*/ 0 h 1005614"/>
                      <a:gd name="connsiteX5" fmla="*/ 1959724 w 1959724"/>
                      <a:gd name="connsiteY5" fmla="*/ 502807 h 1005614"/>
                      <a:gd name="connsiteX6" fmla="*/ 1959724 w 1959724"/>
                      <a:gd name="connsiteY6" fmla="*/ 1005614 h 1005614"/>
                      <a:gd name="connsiteX7" fmla="*/ 1508987 w 1959724"/>
                      <a:gd name="connsiteY7" fmla="*/ 1005614 h 1005614"/>
                      <a:gd name="connsiteX8" fmla="*/ 1058251 w 1959724"/>
                      <a:gd name="connsiteY8" fmla="*/ 1005614 h 1005614"/>
                      <a:gd name="connsiteX9" fmla="*/ 568320 w 1959724"/>
                      <a:gd name="connsiteY9" fmla="*/ 1005614 h 1005614"/>
                      <a:gd name="connsiteX10" fmla="*/ 0 w 1959724"/>
                      <a:gd name="connsiteY10" fmla="*/ 1005614 h 1005614"/>
                      <a:gd name="connsiteX11" fmla="*/ 0 w 1959724"/>
                      <a:gd name="connsiteY11" fmla="*/ 512863 h 1005614"/>
                      <a:gd name="connsiteX12" fmla="*/ 0 w 1959724"/>
                      <a:gd name="connsiteY12" fmla="*/ 0 h 1005614"/>
                      <a:gd name="connsiteX0" fmla="*/ -163304 w 1959724"/>
                      <a:gd name="connsiteY0" fmla="*/ 188553 h 1005614"/>
                      <a:gd name="connsiteX1" fmla="*/ -326627 w 1959724"/>
                      <a:gd name="connsiteY1" fmla="*/ 188553 h 1005614"/>
                      <a:gd name="connsiteX2" fmla="*/ -326627 w 1959724"/>
                      <a:gd name="connsiteY2" fmla="*/ 605254 h 1005614"/>
                      <a:gd name="connsiteX3" fmla="*/ -326627 w 1959724"/>
                      <a:gd name="connsiteY3" fmla="*/ 1005614 h 1005614"/>
                      <a:gd name="connsiteX4" fmla="*/ 117194 w 1959724"/>
                      <a:gd name="connsiteY4" fmla="*/ 1280902 h 1005614"/>
                      <a:gd name="connsiteX5" fmla="*/ 598000 w 1959724"/>
                      <a:gd name="connsiteY5" fmla="*/ 1579131 h 1005614"/>
                      <a:gd name="connsiteX6" fmla="*/ 1097299 w 1959724"/>
                      <a:gd name="connsiteY6" fmla="*/ 1888829 h 1005614"/>
                      <a:gd name="connsiteX7" fmla="*/ 1522627 w 1959724"/>
                      <a:gd name="connsiteY7" fmla="*/ 2152647 h 100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9724" h="1005614" extrusionOk="0">
                        <a:moveTo>
                          <a:pt x="0" y="0"/>
                        </a:moveTo>
                        <a:cubicBezTo>
                          <a:pt x="111827" y="-51216"/>
                          <a:pt x="351084" y="34540"/>
                          <a:pt x="450737" y="0"/>
                        </a:cubicBezTo>
                        <a:cubicBezTo>
                          <a:pt x="550390" y="-34540"/>
                          <a:pt x="736115" y="37166"/>
                          <a:pt x="979862" y="0"/>
                        </a:cubicBezTo>
                        <a:cubicBezTo>
                          <a:pt x="1223609" y="-37166"/>
                          <a:pt x="1325071" y="16578"/>
                          <a:pt x="1489390" y="0"/>
                        </a:cubicBezTo>
                        <a:cubicBezTo>
                          <a:pt x="1653709" y="-16578"/>
                          <a:pt x="1756869" y="38260"/>
                          <a:pt x="1959724" y="0"/>
                        </a:cubicBezTo>
                        <a:cubicBezTo>
                          <a:pt x="1998962" y="195657"/>
                          <a:pt x="1907382" y="389625"/>
                          <a:pt x="1959724" y="502807"/>
                        </a:cubicBezTo>
                        <a:cubicBezTo>
                          <a:pt x="2012066" y="615989"/>
                          <a:pt x="1944459" y="836292"/>
                          <a:pt x="1959724" y="1005614"/>
                        </a:cubicBezTo>
                        <a:cubicBezTo>
                          <a:pt x="1765764" y="1034845"/>
                          <a:pt x="1614878" y="989639"/>
                          <a:pt x="1508987" y="1005614"/>
                        </a:cubicBezTo>
                        <a:cubicBezTo>
                          <a:pt x="1403096" y="1021589"/>
                          <a:pt x="1176001" y="987945"/>
                          <a:pt x="1058251" y="1005614"/>
                        </a:cubicBezTo>
                        <a:cubicBezTo>
                          <a:pt x="940501" y="1023283"/>
                          <a:pt x="699112" y="951489"/>
                          <a:pt x="568320" y="1005614"/>
                        </a:cubicBezTo>
                        <a:cubicBezTo>
                          <a:pt x="437528" y="1059739"/>
                          <a:pt x="124270" y="968473"/>
                          <a:pt x="0" y="1005614"/>
                        </a:cubicBezTo>
                        <a:cubicBezTo>
                          <a:pt x="-11494" y="820672"/>
                          <a:pt x="55522" y="754605"/>
                          <a:pt x="0" y="512863"/>
                        </a:cubicBezTo>
                        <a:cubicBezTo>
                          <a:pt x="-55522" y="271121"/>
                          <a:pt x="53524" y="123439"/>
                          <a:pt x="0" y="0"/>
                        </a:cubicBezTo>
                        <a:close/>
                      </a:path>
                      <a:path w="1959724" h="1005614" fill="none" extrusionOk="0">
                        <a:moveTo>
                          <a:pt x="-163304" y="188553"/>
                        </a:moveTo>
                        <a:cubicBezTo>
                          <a:pt x="-240523" y="206815"/>
                          <a:pt x="-257960" y="169422"/>
                          <a:pt x="-326627" y="188553"/>
                        </a:cubicBezTo>
                        <a:cubicBezTo>
                          <a:pt x="-319722" y="346203"/>
                          <a:pt x="-366501" y="399991"/>
                          <a:pt x="-326627" y="605254"/>
                        </a:cubicBezTo>
                        <a:cubicBezTo>
                          <a:pt x="-286753" y="810517"/>
                          <a:pt x="-371039" y="864204"/>
                          <a:pt x="-326627" y="1005614"/>
                        </a:cubicBezTo>
                        <a:cubicBezTo>
                          <a:pt x="-88220" y="1095532"/>
                          <a:pt x="-54131" y="1225603"/>
                          <a:pt x="117194" y="1280902"/>
                        </a:cubicBezTo>
                        <a:cubicBezTo>
                          <a:pt x="288519" y="1336201"/>
                          <a:pt x="373139" y="1495709"/>
                          <a:pt x="598000" y="1579131"/>
                        </a:cubicBezTo>
                        <a:cubicBezTo>
                          <a:pt x="822861" y="1662552"/>
                          <a:pt x="871157" y="1770104"/>
                          <a:pt x="1097299" y="1888829"/>
                        </a:cubicBezTo>
                        <a:cubicBezTo>
                          <a:pt x="1323440" y="2007555"/>
                          <a:pt x="1331615" y="2068234"/>
                          <a:pt x="1522627" y="2152647"/>
                        </a:cubicBezTo>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1600" i="1">
              <a:gradFill>
                <a:gsLst>
                  <a:gs pos="2917">
                    <a:schemeClr val="tx1"/>
                  </a:gs>
                  <a:gs pos="30000">
                    <a:schemeClr val="tx1"/>
                  </a:gs>
                </a:gsLst>
                <a:lin ang="5400000" scaled="0"/>
              </a:gradFill>
            </a:endParaRPr>
          </a:p>
        </p:txBody>
      </p:sp>
      <p:sp>
        <p:nvSpPr>
          <p:cNvPr id="104" name="Rectangle 103">
            <a:extLst>
              <a:ext uri="{FF2B5EF4-FFF2-40B4-BE49-F238E27FC236}">
                <a16:creationId xmlns:a16="http://schemas.microsoft.com/office/drawing/2014/main" id="{E1AD5573-A851-46E0-B224-C85DB8E3F2A3}"/>
              </a:ext>
            </a:extLst>
          </p:cNvPr>
          <p:cNvSpPr/>
          <p:nvPr/>
        </p:nvSpPr>
        <p:spPr>
          <a:xfrm>
            <a:off x="7309504" y="914630"/>
            <a:ext cx="1988001" cy="954107"/>
          </a:xfrm>
          <a:prstGeom prst="rect">
            <a:avLst/>
          </a:prstGeom>
        </p:spPr>
        <p:txBody>
          <a:bodyPr wrap="square">
            <a:spAutoFit/>
          </a:bodyPr>
          <a:lstStyle/>
          <a:p>
            <a:r>
              <a:rPr lang="en-US" sz="1400">
                <a:solidFill>
                  <a:schemeClr val="bg1"/>
                </a:solidFill>
                <a:latin typeface="Segoe UI" panose="020B0502040204020203" pitchFamily="34" charset="0"/>
                <a:cs typeface="Segoe UI" panose="020B0502040204020203" pitchFamily="34" charset="0"/>
              </a:rPr>
              <a:t>Want to migrate existing workloads (apps, data, VMs) to the cloud </a:t>
            </a:r>
          </a:p>
        </p:txBody>
      </p:sp>
      <p:sp>
        <p:nvSpPr>
          <p:cNvPr id="105" name="TextBox 104">
            <a:extLst>
              <a:ext uri="{FF2B5EF4-FFF2-40B4-BE49-F238E27FC236}">
                <a16:creationId xmlns:a16="http://schemas.microsoft.com/office/drawing/2014/main" id="{7B34FF9D-98F1-4442-9379-D310E216F6F2}"/>
              </a:ext>
            </a:extLst>
          </p:cNvPr>
          <p:cNvSpPr txBox="1"/>
          <p:nvPr/>
        </p:nvSpPr>
        <p:spPr>
          <a:xfrm>
            <a:off x="8971879" y="3301418"/>
            <a:ext cx="928378" cy="553998"/>
          </a:xfrm>
          <a:prstGeom prst="rect">
            <a:avLst/>
          </a:prstGeom>
          <a:noFill/>
        </p:spPr>
        <p:txBody>
          <a:bodyPr wrap="square" lIns="0" tIns="0" rIns="0" bIns="0" rtlCol="0">
            <a:spAutoFit/>
          </a:bodyPr>
          <a:lstStyle/>
          <a:p>
            <a:pPr algn="l"/>
            <a:r>
              <a:rPr lang="en-US">
                <a:solidFill>
                  <a:srgbClr val="4BE8FF"/>
                </a:solidFill>
                <a:latin typeface="Ink Free" panose="03080402000500000000" pitchFamily="66" charset="0"/>
                <a:cs typeface="Segoe UI" panose="020B0502040204020203" pitchFamily="34" charset="0"/>
              </a:rPr>
              <a:t>Getting started</a:t>
            </a:r>
          </a:p>
        </p:txBody>
      </p:sp>
      <p:sp>
        <p:nvSpPr>
          <p:cNvPr id="106" name="Callout: Double Bent Line 105">
            <a:extLst>
              <a:ext uri="{FF2B5EF4-FFF2-40B4-BE49-F238E27FC236}">
                <a16:creationId xmlns:a16="http://schemas.microsoft.com/office/drawing/2014/main" id="{DC90137D-E49A-412C-832C-718B5636C523}"/>
              </a:ext>
            </a:extLst>
          </p:cNvPr>
          <p:cNvSpPr/>
          <p:nvPr/>
        </p:nvSpPr>
        <p:spPr bwMode="auto">
          <a:xfrm>
            <a:off x="622811" y="3439157"/>
            <a:ext cx="1959724" cy="757132"/>
          </a:xfrm>
          <a:prstGeom prst="borderCallout3">
            <a:avLst>
              <a:gd name="adj1" fmla="val 18750"/>
              <a:gd name="adj2" fmla="val -8333"/>
              <a:gd name="adj3" fmla="val 18750"/>
              <a:gd name="adj4" fmla="val -16667"/>
              <a:gd name="adj5" fmla="val -32094"/>
              <a:gd name="adj6" fmla="val -17639"/>
              <a:gd name="adj7" fmla="val -55614"/>
              <a:gd name="adj8" fmla="val -1042"/>
            </a:avLst>
          </a:prstGeom>
          <a:solidFill>
            <a:srgbClr val="0078D4"/>
          </a:solidFill>
          <a:ln w="19050" cmpd="sng">
            <a:solidFill>
              <a:srgbClr val="0078D4"/>
            </a:solidFill>
            <a:headEnd type="none" w="med" len="med"/>
            <a:tailEnd type="none" w="med" len="med"/>
            <a:extLst>
              <a:ext uri="{C807C97D-BFC1-408E-A445-0C87EB9F89A2}">
                <ask:lineSketchStyleProps xmlns:ask="http://schemas.microsoft.com/office/drawing/2018/sketchyshapes" sd="585136200">
                  <a:custGeom>
                    <a:avLst/>
                    <a:gdLst>
                      <a:gd name="connsiteX0" fmla="*/ 0 w 1959724"/>
                      <a:gd name="connsiteY0" fmla="*/ 0 h 757132"/>
                      <a:gd name="connsiteX1" fmla="*/ 450737 w 1959724"/>
                      <a:gd name="connsiteY1" fmla="*/ 0 h 757132"/>
                      <a:gd name="connsiteX2" fmla="*/ 979862 w 1959724"/>
                      <a:gd name="connsiteY2" fmla="*/ 0 h 757132"/>
                      <a:gd name="connsiteX3" fmla="*/ 1489390 w 1959724"/>
                      <a:gd name="connsiteY3" fmla="*/ 0 h 757132"/>
                      <a:gd name="connsiteX4" fmla="*/ 1959724 w 1959724"/>
                      <a:gd name="connsiteY4" fmla="*/ 0 h 757132"/>
                      <a:gd name="connsiteX5" fmla="*/ 1959724 w 1959724"/>
                      <a:gd name="connsiteY5" fmla="*/ 378566 h 757132"/>
                      <a:gd name="connsiteX6" fmla="*/ 1959724 w 1959724"/>
                      <a:gd name="connsiteY6" fmla="*/ 757132 h 757132"/>
                      <a:gd name="connsiteX7" fmla="*/ 1508987 w 1959724"/>
                      <a:gd name="connsiteY7" fmla="*/ 757132 h 757132"/>
                      <a:gd name="connsiteX8" fmla="*/ 1058251 w 1959724"/>
                      <a:gd name="connsiteY8" fmla="*/ 757132 h 757132"/>
                      <a:gd name="connsiteX9" fmla="*/ 568320 w 1959724"/>
                      <a:gd name="connsiteY9" fmla="*/ 757132 h 757132"/>
                      <a:gd name="connsiteX10" fmla="*/ 0 w 1959724"/>
                      <a:gd name="connsiteY10" fmla="*/ 757132 h 757132"/>
                      <a:gd name="connsiteX11" fmla="*/ 0 w 1959724"/>
                      <a:gd name="connsiteY11" fmla="*/ 386137 h 757132"/>
                      <a:gd name="connsiteX12" fmla="*/ 0 w 1959724"/>
                      <a:gd name="connsiteY12" fmla="*/ 0 h 757132"/>
                      <a:gd name="connsiteX0" fmla="*/ -163304 w 1959724"/>
                      <a:gd name="connsiteY0" fmla="*/ 141962 h 757132"/>
                      <a:gd name="connsiteX1" fmla="*/ -326627 w 1959724"/>
                      <a:gd name="connsiteY1" fmla="*/ 141962 h 757132"/>
                      <a:gd name="connsiteX2" fmla="*/ -345676 w 1959724"/>
                      <a:gd name="connsiteY2" fmla="*/ -242994 h 757132"/>
                      <a:gd name="connsiteX3" fmla="*/ -20420 w 1959724"/>
                      <a:gd name="connsiteY3" fmla="*/ -421071 h 757132"/>
                    </a:gdLst>
                    <a:ahLst/>
                    <a:cxnLst>
                      <a:cxn ang="0">
                        <a:pos x="connsiteX0" y="connsiteY0"/>
                      </a:cxn>
                      <a:cxn ang="0">
                        <a:pos x="connsiteX1" y="connsiteY1"/>
                      </a:cxn>
                      <a:cxn ang="0">
                        <a:pos x="connsiteX2" y="connsiteY2"/>
                      </a:cxn>
                      <a:cxn ang="0">
                        <a:pos x="connsiteX3" y="connsiteY3"/>
                      </a:cxn>
                    </a:cxnLst>
                    <a:rect l="l" t="t" r="r" b="b"/>
                    <a:pathLst>
                      <a:path w="1959724" h="757132" extrusionOk="0">
                        <a:moveTo>
                          <a:pt x="0" y="0"/>
                        </a:moveTo>
                        <a:cubicBezTo>
                          <a:pt x="111827" y="-51216"/>
                          <a:pt x="351084" y="34540"/>
                          <a:pt x="450737" y="0"/>
                        </a:cubicBezTo>
                        <a:cubicBezTo>
                          <a:pt x="550390" y="-34540"/>
                          <a:pt x="736115" y="37166"/>
                          <a:pt x="979862" y="0"/>
                        </a:cubicBezTo>
                        <a:cubicBezTo>
                          <a:pt x="1223609" y="-37166"/>
                          <a:pt x="1325071" y="16578"/>
                          <a:pt x="1489390" y="0"/>
                        </a:cubicBezTo>
                        <a:cubicBezTo>
                          <a:pt x="1653709" y="-16578"/>
                          <a:pt x="1756869" y="38260"/>
                          <a:pt x="1959724" y="0"/>
                        </a:cubicBezTo>
                        <a:cubicBezTo>
                          <a:pt x="1987774" y="166897"/>
                          <a:pt x="1948301" y="215422"/>
                          <a:pt x="1959724" y="378566"/>
                        </a:cubicBezTo>
                        <a:cubicBezTo>
                          <a:pt x="1971147" y="541710"/>
                          <a:pt x="1917363" y="608453"/>
                          <a:pt x="1959724" y="757132"/>
                        </a:cubicBezTo>
                        <a:cubicBezTo>
                          <a:pt x="1765764" y="786363"/>
                          <a:pt x="1614878" y="741157"/>
                          <a:pt x="1508987" y="757132"/>
                        </a:cubicBezTo>
                        <a:cubicBezTo>
                          <a:pt x="1403096" y="773107"/>
                          <a:pt x="1176001" y="739463"/>
                          <a:pt x="1058251" y="757132"/>
                        </a:cubicBezTo>
                        <a:cubicBezTo>
                          <a:pt x="940501" y="774801"/>
                          <a:pt x="699112" y="703007"/>
                          <a:pt x="568320" y="757132"/>
                        </a:cubicBezTo>
                        <a:cubicBezTo>
                          <a:pt x="437528" y="811257"/>
                          <a:pt x="124270" y="719991"/>
                          <a:pt x="0" y="757132"/>
                        </a:cubicBezTo>
                        <a:cubicBezTo>
                          <a:pt x="-26725" y="597467"/>
                          <a:pt x="22175" y="473657"/>
                          <a:pt x="0" y="386137"/>
                        </a:cubicBezTo>
                        <a:cubicBezTo>
                          <a:pt x="-22175" y="298618"/>
                          <a:pt x="44446" y="177415"/>
                          <a:pt x="0" y="0"/>
                        </a:cubicBezTo>
                        <a:close/>
                      </a:path>
                      <a:path w="1959724" h="757132" fill="none" extrusionOk="0">
                        <a:moveTo>
                          <a:pt x="-163304" y="141962"/>
                        </a:moveTo>
                        <a:cubicBezTo>
                          <a:pt x="-240523" y="160224"/>
                          <a:pt x="-257960" y="122831"/>
                          <a:pt x="-326627" y="141962"/>
                        </a:cubicBezTo>
                        <a:cubicBezTo>
                          <a:pt x="-357929" y="13069"/>
                          <a:pt x="-339922" y="-156703"/>
                          <a:pt x="-345676" y="-242994"/>
                        </a:cubicBezTo>
                        <a:cubicBezTo>
                          <a:pt x="-257039" y="-336527"/>
                          <a:pt x="-136498" y="-357076"/>
                          <a:pt x="-20420" y="-421071"/>
                        </a:cubicBezTo>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1600" i="1">
              <a:gradFill>
                <a:gsLst>
                  <a:gs pos="2917">
                    <a:schemeClr val="tx1"/>
                  </a:gs>
                  <a:gs pos="30000">
                    <a:schemeClr val="tx1"/>
                  </a:gs>
                </a:gsLst>
                <a:lin ang="5400000" scaled="0"/>
              </a:gradFill>
            </a:endParaRPr>
          </a:p>
        </p:txBody>
      </p:sp>
      <p:sp>
        <p:nvSpPr>
          <p:cNvPr id="107" name="Rectangle 106">
            <a:extLst>
              <a:ext uri="{FF2B5EF4-FFF2-40B4-BE49-F238E27FC236}">
                <a16:creationId xmlns:a16="http://schemas.microsoft.com/office/drawing/2014/main" id="{7D5A4AE4-3677-4EC1-A76A-8B6855D64324}"/>
              </a:ext>
            </a:extLst>
          </p:cNvPr>
          <p:cNvSpPr/>
          <p:nvPr/>
        </p:nvSpPr>
        <p:spPr>
          <a:xfrm>
            <a:off x="608673" y="3570526"/>
            <a:ext cx="1988001" cy="523220"/>
          </a:xfrm>
          <a:prstGeom prst="rect">
            <a:avLst/>
          </a:prstGeom>
        </p:spPr>
        <p:txBody>
          <a:bodyPr wrap="square">
            <a:spAutoFit/>
          </a:bodyPr>
          <a:lstStyle/>
          <a:p>
            <a:r>
              <a:rPr lang="en-US" sz="1400">
                <a:solidFill>
                  <a:schemeClr val="bg1"/>
                </a:solidFill>
                <a:latin typeface="Segoe UI" panose="020B0502040204020203" pitchFamily="34" charset="0"/>
                <a:cs typeface="Segoe UI" panose="020B0502040204020203" pitchFamily="34" charset="0"/>
              </a:rPr>
              <a:t>Digital transformation? Where do I start?</a:t>
            </a:r>
          </a:p>
        </p:txBody>
      </p:sp>
      <p:sp>
        <p:nvSpPr>
          <p:cNvPr id="108" name="TextBox 107">
            <a:extLst>
              <a:ext uri="{FF2B5EF4-FFF2-40B4-BE49-F238E27FC236}">
                <a16:creationId xmlns:a16="http://schemas.microsoft.com/office/drawing/2014/main" id="{050DDA3D-63C7-418F-937B-18B9B8F62BD1}"/>
              </a:ext>
            </a:extLst>
          </p:cNvPr>
          <p:cNvSpPr txBox="1"/>
          <p:nvPr/>
        </p:nvSpPr>
        <p:spPr>
          <a:xfrm>
            <a:off x="265274" y="1735564"/>
            <a:ext cx="928378" cy="830997"/>
          </a:xfrm>
          <a:prstGeom prst="rect">
            <a:avLst/>
          </a:prstGeom>
          <a:noFill/>
        </p:spPr>
        <p:txBody>
          <a:bodyPr wrap="square" lIns="0" tIns="0" rIns="0" bIns="0" rtlCol="0">
            <a:spAutoFit/>
          </a:bodyPr>
          <a:lstStyle/>
          <a:p>
            <a:pPr algn="l"/>
            <a:r>
              <a:rPr lang="en-US">
                <a:solidFill>
                  <a:srgbClr val="4BE8FF"/>
                </a:solidFill>
                <a:latin typeface="Ink Free" panose="03080402000500000000" pitchFamily="66" charset="0"/>
                <a:cs typeface="Segoe UI" panose="020B0502040204020203" pitchFamily="34" charset="0"/>
              </a:rPr>
              <a:t>Cloud Journey Tracker</a:t>
            </a:r>
          </a:p>
        </p:txBody>
      </p:sp>
      <p:sp>
        <p:nvSpPr>
          <p:cNvPr id="109" name="Callout: Double Bent Line 108">
            <a:extLst>
              <a:ext uri="{FF2B5EF4-FFF2-40B4-BE49-F238E27FC236}">
                <a16:creationId xmlns:a16="http://schemas.microsoft.com/office/drawing/2014/main" id="{26558564-8281-4628-9CA1-A3390B60946E}"/>
              </a:ext>
            </a:extLst>
          </p:cNvPr>
          <p:cNvSpPr/>
          <p:nvPr/>
        </p:nvSpPr>
        <p:spPr bwMode="auto">
          <a:xfrm flipH="1">
            <a:off x="7878233" y="5672796"/>
            <a:ext cx="1959724" cy="757132"/>
          </a:xfrm>
          <a:prstGeom prst="borderCallout3">
            <a:avLst>
              <a:gd name="adj1" fmla="val 18750"/>
              <a:gd name="adj2" fmla="val -8333"/>
              <a:gd name="adj3" fmla="val 18750"/>
              <a:gd name="adj4" fmla="val -16667"/>
              <a:gd name="adj5" fmla="val -23288"/>
              <a:gd name="adj6" fmla="val -18611"/>
              <a:gd name="adj7" fmla="val -41776"/>
              <a:gd name="adj8" fmla="val 64573"/>
            </a:avLst>
          </a:prstGeom>
          <a:solidFill>
            <a:srgbClr val="0078D4"/>
          </a:solidFill>
          <a:ln w="19050">
            <a:solidFill>
              <a:srgbClr val="0078D4"/>
            </a:solidFill>
            <a:headEnd type="none" w="med" len="med"/>
            <a:tailEnd type="none" w="med" len="med"/>
            <a:extLst>
              <a:ext uri="{C807C97D-BFC1-408E-A445-0C87EB9F89A2}">
                <ask:lineSketchStyleProps xmlns:ask="http://schemas.microsoft.com/office/drawing/2018/sketchyshapes" sd="585136200">
                  <a:custGeom>
                    <a:avLst/>
                    <a:gdLst>
                      <a:gd name="connsiteX0" fmla="*/ 0 w 1959724"/>
                      <a:gd name="connsiteY0" fmla="*/ 0 h 757132"/>
                      <a:gd name="connsiteX1" fmla="*/ 450737 w 1959724"/>
                      <a:gd name="connsiteY1" fmla="*/ 0 h 757132"/>
                      <a:gd name="connsiteX2" fmla="*/ 979862 w 1959724"/>
                      <a:gd name="connsiteY2" fmla="*/ 0 h 757132"/>
                      <a:gd name="connsiteX3" fmla="*/ 1489390 w 1959724"/>
                      <a:gd name="connsiteY3" fmla="*/ 0 h 757132"/>
                      <a:gd name="connsiteX4" fmla="*/ 1959724 w 1959724"/>
                      <a:gd name="connsiteY4" fmla="*/ 0 h 757132"/>
                      <a:gd name="connsiteX5" fmla="*/ 1959724 w 1959724"/>
                      <a:gd name="connsiteY5" fmla="*/ 378566 h 757132"/>
                      <a:gd name="connsiteX6" fmla="*/ 1959724 w 1959724"/>
                      <a:gd name="connsiteY6" fmla="*/ 757132 h 757132"/>
                      <a:gd name="connsiteX7" fmla="*/ 1508987 w 1959724"/>
                      <a:gd name="connsiteY7" fmla="*/ 757132 h 757132"/>
                      <a:gd name="connsiteX8" fmla="*/ 1058251 w 1959724"/>
                      <a:gd name="connsiteY8" fmla="*/ 757132 h 757132"/>
                      <a:gd name="connsiteX9" fmla="*/ 568320 w 1959724"/>
                      <a:gd name="connsiteY9" fmla="*/ 757132 h 757132"/>
                      <a:gd name="connsiteX10" fmla="*/ 0 w 1959724"/>
                      <a:gd name="connsiteY10" fmla="*/ 757132 h 757132"/>
                      <a:gd name="connsiteX11" fmla="*/ 0 w 1959724"/>
                      <a:gd name="connsiteY11" fmla="*/ 386137 h 757132"/>
                      <a:gd name="connsiteX12" fmla="*/ 0 w 1959724"/>
                      <a:gd name="connsiteY12" fmla="*/ 0 h 757132"/>
                      <a:gd name="connsiteX0" fmla="*/ -163304 w 1959724"/>
                      <a:gd name="connsiteY0" fmla="*/ 141962 h 757132"/>
                      <a:gd name="connsiteX1" fmla="*/ -326627 w 1959724"/>
                      <a:gd name="connsiteY1" fmla="*/ 141962 h 757132"/>
                      <a:gd name="connsiteX2" fmla="*/ -364724 w 1959724"/>
                      <a:gd name="connsiteY2" fmla="*/ -176321 h 757132"/>
                      <a:gd name="connsiteX3" fmla="*/ 146065 w 1959724"/>
                      <a:gd name="connsiteY3" fmla="*/ -220181 h 757132"/>
                      <a:gd name="connsiteX4" fmla="*/ 640552 w 1959724"/>
                      <a:gd name="connsiteY4" fmla="*/ -262641 h 757132"/>
                      <a:gd name="connsiteX5" fmla="*/ 1265453 w 1959724"/>
                      <a:gd name="connsiteY5" fmla="*/ -316299 h 75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9724" h="757132" extrusionOk="0">
                        <a:moveTo>
                          <a:pt x="0" y="0"/>
                        </a:moveTo>
                        <a:cubicBezTo>
                          <a:pt x="111827" y="-51216"/>
                          <a:pt x="351084" y="34540"/>
                          <a:pt x="450737" y="0"/>
                        </a:cubicBezTo>
                        <a:cubicBezTo>
                          <a:pt x="550390" y="-34540"/>
                          <a:pt x="736115" y="37166"/>
                          <a:pt x="979862" y="0"/>
                        </a:cubicBezTo>
                        <a:cubicBezTo>
                          <a:pt x="1223609" y="-37166"/>
                          <a:pt x="1325071" y="16578"/>
                          <a:pt x="1489390" y="0"/>
                        </a:cubicBezTo>
                        <a:cubicBezTo>
                          <a:pt x="1653709" y="-16578"/>
                          <a:pt x="1756869" y="38260"/>
                          <a:pt x="1959724" y="0"/>
                        </a:cubicBezTo>
                        <a:cubicBezTo>
                          <a:pt x="1987774" y="166897"/>
                          <a:pt x="1948301" y="215422"/>
                          <a:pt x="1959724" y="378566"/>
                        </a:cubicBezTo>
                        <a:cubicBezTo>
                          <a:pt x="1971147" y="541710"/>
                          <a:pt x="1917363" y="608453"/>
                          <a:pt x="1959724" y="757132"/>
                        </a:cubicBezTo>
                        <a:cubicBezTo>
                          <a:pt x="1765764" y="786363"/>
                          <a:pt x="1614878" y="741157"/>
                          <a:pt x="1508987" y="757132"/>
                        </a:cubicBezTo>
                        <a:cubicBezTo>
                          <a:pt x="1403096" y="773107"/>
                          <a:pt x="1176001" y="739463"/>
                          <a:pt x="1058251" y="757132"/>
                        </a:cubicBezTo>
                        <a:cubicBezTo>
                          <a:pt x="940501" y="774801"/>
                          <a:pt x="699112" y="703007"/>
                          <a:pt x="568320" y="757132"/>
                        </a:cubicBezTo>
                        <a:cubicBezTo>
                          <a:pt x="437528" y="811257"/>
                          <a:pt x="124270" y="719991"/>
                          <a:pt x="0" y="757132"/>
                        </a:cubicBezTo>
                        <a:cubicBezTo>
                          <a:pt x="-26725" y="597467"/>
                          <a:pt x="22175" y="473657"/>
                          <a:pt x="0" y="386137"/>
                        </a:cubicBezTo>
                        <a:cubicBezTo>
                          <a:pt x="-22175" y="298618"/>
                          <a:pt x="44446" y="177415"/>
                          <a:pt x="0" y="0"/>
                        </a:cubicBezTo>
                        <a:close/>
                      </a:path>
                      <a:path w="1959724" h="757132" fill="none" extrusionOk="0">
                        <a:moveTo>
                          <a:pt x="-163304" y="141962"/>
                        </a:moveTo>
                        <a:cubicBezTo>
                          <a:pt x="-240523" y="160224"/>
                          <a:pt x="-257960" y="122831"/>
                          <a:pt x="-326627" y="141962"/>
                        </a:cubicBezTo>
                        <a:cubicBezTo>
                          <a:pt x="-358028" y="15605"/>
                          <a:pt x="-340673" y="-94430"/>
                          <a:pt x="-364724" y="-176321"/>
                        </a:cubicBezTo>
                        <a:cubicBezTo>
                          <a:pt x="-206339" y="-222903"/>
                          <a:pt x="40632" y="-204335"/>
                          <a:pt x="146065" y="-220181"/>
                        </a:cubicBezTo>
                        <a:cubicBezTo>
                          <a:pt x="251498" y="-236027"/>
                          <a:pt x="499826" y="-198666"/>
                          <a:pt x="640552" y="-262641"/>
                        </a:cubicBezTo>
                        <a:cubicBezTo>
                          <a:pt x="781278" y="-326616"/>
                          <a:pt x="1027467" y="-252784"/>
                          <a:pt x="1265453" y="-316299"/>
                        </a:cubicBezTo>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1600" i="1">
              <a:gradFill>
                <a:gsLst>
                  <a:gs pos="2917">
                    <a:schemeClr val="tx1"/>
                  </a:gs>
                  <a:gs pos="30000">
                    <a:schemeClr val="tx1"/>
                  </a:gs>
                </a:gsLst>
                <a:lin ang="5400000" scaled="0"/>
              </a:gradFill>
            </a:endParaRPr>
          </a:p>
        </p:txBody>
      </p:sp>
      <p:sp>
        <p:nvSpPr>
          <p:cNvPr id="110" name="Rectangle 109">
            <a:extLst>
              <a:ext uri="{FF2B5EF4-FFF2-40B4-BE49-F238E27FC236}">
                <a16:creationId xmlns:a16="http://schemas.microsoft.com/office/drawing/2014/main" id="{A44592D0-FFA8-4968-B7BF-E8799B8123A2}"/>
              </a:ext>
            </a:extLst>
          </p:cNvPr>
          <p:cNvSpPr/>
          <p:nvPr/>
        </p:nvSpPr>
        <p:spPr>
          <a:xfrm>
            <a:off x="7878233" y="5658539"/>
            <a:ext cx="1988001" cy="738664"/>
          </a:xfrm>
          <a:prstGeom prst="rect">
            <a:avLst/>
          </a:prstGeom>
        </p:spPr>
        <p:txBody>
          <a:bodyPr wrap="square">
            <a:spAutoFit/>
          </a:bodyPr>
          <a:lstStyle/>
          <a:p>
            <a:r>
              <a:rPr lang="en-US" sz="1400">
                <a:solidFill>
                  <a:schemeClr val="bg1"/>
                </a:solidFill>
                <a:latin typeface="Segoe UI" panose="020B0502040204020203" pitchFamily="34" charset="0"/>
                <a:cs typeface="Segoe UI" panose="020B0502040204020203" pitchFamily="34" charset="0"/>
              </a:rPr>
              <a:t>Need to understand how to operate my cloud environment</a:t>
            </a:r>
          </a:p>
        </p:txBody>
      </p:sp>
      <p:sp>
        <p:nvSpPr>
          <p:cNvPr id="111" name="TextBox 110">
            <a:extLst>
              <a:ext uri="{FF2B5EF4-FFF2-40B4-BE49-F238E27FC236}">
                <a16:creationId xmlns:a16="http://schemas.microsoft.com/office/drawing/2014/main" id="{26E04397-264F-4C56-819C-1402142BB03C}"/>
              </a:ext>
            </a:extLst>
          </p:cNvPr>
          <p:cNvSpPr txBox="1"/>
          <p:nvPr/>
        </p:nvSpPr>
        <p:spPr>
          <a:xfrm>
            <a:off x="8641918" y="4604768"/>
            <a:ext cx="928378" cy="553998"/>
          </a:xfrm>
          <a:prstGeom prst="rect">
            <a:avLst/>
          </a:prstGeom>
          <a:noFill/>
        </p:spPr>
        <p:txBody>
          <a:bodyPr wrap="square" lIns="0" tIns="0" rIns="0" bIns="0" rtlCol="0">
            <a:spAutoFit/>
          </a:bodyPr>
          <a:lstStyle/>
          <a:p>
            <a:r>
              <a:rPr lang="en-US">
                <a:solidFill>
                  <a:srgbClr val="4BE8FF"/>
                </a:solidFill>
                <a:latin typeface="Ink Free" panose="03080402000500000000" pitchFamily="66" charset="0"/>
                <a:cs typeface="Segoe UI" panose="020B0502040204020203" pitchFamily="34" charset="0"/>
              </a:rPr>
              <a:t>Getting started</a:t>
            </a:r>
          </a:p>
        </p:txBody>
      </p:sp>
      <p:sp>
        <p:nvSpPr>
          <p:cNvPr id="112" name="Callout: Double Bent Line 111">
            <a:extLst>
              <a:ext uri="{FF2B5EF4-FFF2-40B4-BE49-F238E27FC236}">
                <a16:creationId xmlns:a16="http://schemas.microsoft.com/office/drawing/2014/main" id="{807B86CD-F77E-4962-A697-BE49FD578863}"/>
              </a:ext>
            </a:extLst>
          </p:cNvPr>
          <p:cNvSpPr/>
          <p:nvPr/>
        </p:nvSpPr>
        <p:spPr bwMode="auto">
          <a:xfrm>
            <a:off x="3401090" y="1170478"/>
            <a:ext cx="1744552" cy="810288"/>
          </a:xfrm>
          <a:prstGeom prst="borderCallout3">
            <a:avLst>
              <a:gd name="adj1" fmla="val 18750"/>
              <a:gd name="adj2" fmla="val -8333"/>
              <a:gd name="adj3" fmla="val 18750"/>
              <a:gd name="adj4" fmla="val -16667"/>
              <a:gd name="adj5" fmla="val 100000"/>
              <a:gd name="adj6" fmla="val -16667"/>
              <a:gd name="adj7" fmla="val 178381"/>
              <a:gd name="adj8" fmla="val 5762"/>
            </a:avLst>
          </a:prstGeom>
          <a:solidFill>
            <a:srgbClr val="0078D4"/>
          </a:solidFill>
          <a:ln w="19050">
            <a:solidFill>
              <a:srgbClr val="0078D4"/>
            </a:solidFill>
            <a:headEnd type="none" w="med" len="med"/>
            <a:tailEnd type="none" w="med" len="med"/>
            <a:extLst>
              <a:ext uri="{C807C97D-BFC1-408E-A445-0C87EB9F89A2}">
                <ask:lineSketchStyleProps xmlns:ask="http://schemas.microsoft.com/office/drawing/2018/sketchyshapes" sd="585136200">
                  <a:custGeom>
                    <a:avLst/>
                    <a:gdLst>
                      <a:gd name="connsiteX0" fmla="*/ 0 w 1959724"/>
                      <a:gd name="connsiteY0" fmla="*/ 0 h 757132"/>
                      <a:gd name="connsiteX1" fmla="*/ 450737 w 1959724"/>
                      <a:gd name="connsiteY1" fmla="*/ 0 h 757132"/>
                      <a:gd name="connsiteX2" fmla="*/ 979862 w 1959724"/>
                      <a:gd name="connsiteY2" fmla="*/ 0 h 757132"/>
                      <a:gd name="connsiteX3" fmla="*/ 1489390 w 1959724"/>
                      <a:gd name="connsiteY3" fmla="*/ 0 h 757132"/>
                      <a:gd name="connsiteX4" fmla="*/ 1959724 w 1959724"/>
                      <a:gd name="connsiteY4" fmla="*/ 0 h 757132"/>
                      <a:gd name="connsiteX5" fmla="*/ 1959724 w 1959724"/>
                      <a:gd name="connsiteY5" fmla="*/ 378566 h 757132"/>
                      <a:gd name="connsiteX6" fmla="*/ 1959724 w 1959724"/>
                      <a:gd name="connsiteY6" fmla="*/ 757132 h 757132"/>
                      <a:gd name="connsiteX7" fmla="*/ 1508987 w 1959724"/>
                      <a:gd name="connsiteY7" fmla="*/ 757132 h 757132"/>
                      <a:gd name="connsiteX8" fmla="*/ 1058251 w 1959724"/>
                      <a:gd name="connsiteY8" fmla="*/ 757132 h 757132"/>
                      <a:gd name="connsiteX9" fmla="*/ 568320 w 1959724"/>
                      <a:gd name="connsiteY9" fmla="*/ 757132 h 757132"/>
                      <a:gd name="connsiteX10" fmla="*/ 0 w 1959724"/>
                      <a:gd name="connsiteY10" fmla="*/ 757132 h 757132"/>
                      <a:gd name="connsiteX11" fmla="*/ 0 w 1959724"/>
                      <a:gd name="connsiteY11" fmla="*/ 386137 h 757132"/>
                      <a:gd name="connsiteX12" fmla="*/ 0 w 1959724"/>
                      <a:gd name="connsiteY12" fmla="*/ 0 h 757132"/>
                      <a:gd name="connsiteX0" fmla="*/ -163304 w 1959724"/>
                      <a:gd name="connsiteY0" fmla="*/ 141962 h 757132"/>
                      <a:gd name="connsiteX1" fmla="*/ -326627 w 1959724"/>
                      <a:gd name="connsiteY1" fmla="*/ 141962 h 757132"/>
                      <a:gd name="connsiteX2" fmla="*/ -326627 w 1959724"/>
                      <a:gd name="connsiteY2" fmla="*/ 455699 h 757132"/>
                      <a:gd name="connsiteX3" fmla="*/ -326627 w 1959724"/>
                      <a:gd name="connsiteY3" fmla="*/ 757132 h 757132"/>
                      <a:gd name="connsiteX4" fmla="*/ -111249 w 1959724"/>
                      <a:gd name="connsiteY4" fmla="*/ 1047922 h 757132"/>
                      <a:gd name="connsiteX5" fmla="*/ 112919 w 1959724"/>
                      <a:gd name="connsiteY5" fmla="*/ 1350580 h 75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9724" h="757132" extrusionOk="0">
                        <a:moveTo>
                          <a:pt x="0" y="0"/>
                        </a:moveTo>
                        <a:cubicBezTo>
                          <a:pt x="111827" y="-51216"/>
                          <a:pt x="351084" y="34540"/>
                          <a:pt x="450737" y="0"/>
                        </a:cubicBezTo>
                        <a:cubicBezTo>
                          <a:pt x="550390" y="-34540"/>
                          <a:pt x="736115" y="37166"/>
                          <a:pt x="979862" y="0"/>
                        </a:cubicBezTo>
                        <a:cubicBezTo>
                          <a:pt x="1223609" y="-37166"/>
                          <a:pt x="1325071" y="16578"/>
                          <a:pt x="1489390" y="0"/>
                        </a:cubicBezTo>
                        <a:cubicBezTo>
                          <a:pt x="1653709" y="-16578"/>
                          <a:pt x="1756869" y="38260"/>
                          <a:pt x="1959724" y="0"/>
                        </a:cubicBezTo>
                        <a:cubicBezTo>
                          <a:pt x="1987774" y="166897"/>
                          <a:pt x="1948301" y="215422"/>
                          <a:pt x="1959724" y="378566"/>
                        </a:cubicBezTo>
                        <a:cubicBezTo>
                          <a:pt x="1971147" y="541710"/>
                          <a:pt x="1917363" y="608453"/>
                          <a:pt x="1959724" y="757132"/>
                        </a:cubicBezTo>
                        <a:cubicBezTo>
                          <a:pt x="1765764" y="786363"/>
                          <a:pt x="1614878" y="741157"/>
                          <a:pt x="1508987" y="757132"/>
                        </a:cubicBezTo>
                        <a:cubicBezTo>
                          <a:pt x="1403096" y="773107"/>
                          <a:pt x="1176001" y="739463"/>
                          <a:pt x="1058251" y="757132"/>
                        </a:cubicBezTo>
                        <a:cubicBezTo>
                          <a:pt x="940501" y="774801"/>
                          <a:pt x="699112" y="703007"/>
                          <a:pt x="568320" y="757132"/>
                        </a:cubicBezTo>
                        <a:cubicBezTo>
                          <a:pt x="437528" y="811257"/>
                          <a:pt x="124270" y="719991"/>
                          <a:pt x="0" y="757132"/>
                        </a:cubicBezTo>
                        <a:cubicBezTo>
                          <a:pt x="-26725" y="597467"/>
                          <a:pt x="22175" y="473657"/>
                          <a:pt x="0" y="386137"/>
                        </a:cubicBezTo>
                        <a:cubicBezTo>
                          <a:pt x="-22175" y="298618"/>
                          <a:pt x="44446" y="177415"/>
                          <a:pt x="0" y="0"/>
                        </a:cubicBezTo>
                        <a:close/>
                      </a:path>
                      <a:path w="1959724" h="757132" fill="none" extrusionOk="0">
                        <a:moveTo>
                          <a:pt x="-163304" y="141962"/>
                        </a:moveTo>
                        <a:cubicBezTo>
                          <a:pt x="-240523" y="160224"/>
                          <a:pt x="-257960" y="122831"/>
                          <a:pt x="-326627" y="141962"/>
                        </a:cubicBezTo>
                        <a:cubicBezTo>
                          <a:pt x="-305230" y="229218"/>
                          <a:pt x="-347927" y="360868"/>
                          <a:pt x="-326627" y="455699"/>
                        </a:cubicBezTo>
                        <a:cubicBezTo>
                          <a:pt x="-305327" y="550530"/>
                          <a:pt x="-332062" y="693304"/>
                          <a:pt x="-326627" y="757132"/>
                        </a:cubicBezTo>
                        <a:cubicBezTo>
                          <a:pt x="-255389" y="820524"/>
                          <a:pt x="-174000" y="988942"/>
                          <a:pt x="-111249" y="1047922"/>
                        </a:cubicBezTo>
                        <a:cubicBezTo>
                          <a:pt x="-48498" y="1106902"/>
                          <a:pt x="9404" y="1267029"/>
                          <a:pt x="112919" y="1350580"/>
                        </a:cubicBezTo>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1600" i="1">
              <a:gradFill>
                <a:gsLst>
                  <a:gs pos="2917">
                    <a:schemeClr val="tx1"/>
                  </a:gs>
                  <a:gs pos="30000">
                    <a:schemeClr val="tx1"/>
                  </a:gs>
                </a:gsLst>
                <a:lin ang="5400000" scaled="0"/>
              </a:gradFill>
            </a:endParaRPr>
          </a:p>
        </p:txBody>
      </p:sp>
      <p:sp>
        <p:nvSpPr>
          <p:cNvPr id="113" name="Rectangle 112">
            <a:extLst>
              <a:ext uri="{FF2B5EF4-FFF2-40B4-BE49-F238E27FC236}">
                <a16:creationId xmlns:a16="http://schemas.microsoft.com/office/drawing/2014/main" id="{E1304153-35EA-4411-94D0-FAB7213CCDF1}"/>
              </a:ext>
            </a:extLst>
          </p:cNvPr>
          <p:cNvSpPr/>
          <p:nvPr/>
        </p:nvSpPr>
        <p:spPr>
          <a:xfrm>
            <a:off x="3446527" y="1203808"/>
            <a:ext cx="1640983" cy="738664"/>
          </a:xfrm>
          <a:prstGeom prst="rect">
            <a:avLst/>
          </a:prstGeom>
        </p:spPr>
        <p:txBody>
          <a:bodyPr wrap="square">
            <a:spAutoFit/>
          </a:bodyPr>
          <a:lstStyle/>
          <a:p>
            <a:r>
              <a:rPr lang="en-US" sz="1400">
                <a:solidFill>
                  <a:schemeClr val="bg1"/>
                </a:solidFill>
                <a:latin typeface="Segoe UI" panose="020B0502040204020203" pitchFamily="34" charset="0"/>
                <a:cs typeface="Segoe UI" panose="020B0502040204020203" pitchFamily="34" charset="0"/>
              </a:rPr>
              <a:t>Organize my team to get us moving to the cloud</a:t>
            </a:r>
          </a:p>
        </p:txBody>
      </p:sp>
      <p:sp>
        <p:nvSpPr>
          <p:cNvPr id="114" name="TextBox 113">
            <a:extLst>
              <a:ext uri="{FF2B5EF4-FFF2-40B4-BE49-F238E27FC236}">
                <a16:creationId xmlns:a16="http://schemas.microsoft.com/office/drawing/2014/main" id="{F633CD7B-1C97-4A25-AD47-BADCE0F481F1}"/>
              </a:ext>
            </a:extLst>
          </p:cNvPr>
          <p:cNvSpPr txBox="1"/>
          <p:nvPr/>
        </p:nvSpPr>
        <p:spPr>
          <a:xfrm>
            <a:off x="4028766" y="2256319"/>
            <a:ext cx="1230103" cy="553998"/>
          </a:xfrm>
          <a:prstGeom prst="rect">
            <a:avLst/>
          </a:prstGeom>
          <a:noFill/>
        </p:spPr>
        <p:txBody>
          <a:bodyPr wrap="square" lIns="0" tIns="0" rIns="0" bIns="0" rtlCol="0">
            <a:spAutoFit/>
          </a:bodyPr>
          <a:lstStyle/>
          <a:p>
            <a:pPr algn="l"/>
            <a:r>
              <a:rPr lang="en-US">
                <a:solidFill>
                  <a:srgbClr val="4BE8FF"/>
                </a:solidFill>
                <a:latin typeface="Ink Free" panose="03080402000500000000" pitchFamily="66" charset="0"/>
                <a:cs typeface="Segoe UI" panose="020B0502040204020203" pitchFamily="34" charset="0"/>
              </a:rPr>
              <a:t>Initial Org alignment</a:t>
            </a:r>
          </a:p>
        </p:txBody>
      </p:sp>
      <p:sp>
        <p:nvSpPr>
          <p:cNvPr id="115" name="Callout: Double Bent Line 114">
            <a:extLst>
              <a:ext uri="{FF2B5EF4-FFF2-40B4-BE49-F238E27FC236}">
                <a16:creationId xmlns:a16="http://schemas.microsoft.com/office/drawing/2014/main" id="{2037EAC7-BC6E-403C-B3BD-F6BF3727BB62}"/>
              </a:ext>
            </a:extLst>
          </p:cNvPr>
          <p:cNvSpPr/>
          <p:nvPr/>
        </p:nvSpPr>
        <p:spPr bwMode="auto">
          <a:xfrm>
            <a:off x="4319315" y="5622113"/>
            <a:ext cx="2195454" cy="1012349"/>
          </a:xfrm>
          <a:prstGeom prst="borderCallout3">
            <a:avLst>
              <a:gd name="adj1" fmla="val 18750"/>
              <a:gd name="adj2" fmla="val -8333"/>
              <a:gd name="adj3" fmla="val 18750"/>
              <a:gd name="adj4" fmla="val -16667"/>
              <a:gd name="adj5" fmla="val -18255"/>
              <a:gd name="adj6" fmla="val -18125"/>
              <a:gd name="adj7" fmla="val -28656"/>
              <a:gd name="adj8" fmla="val 23745"/>
            </a:avLst>
          </a:prstGeom>
          <a:solidFill>
            <a:srgbClr val="0078D4"/>
          </a:solidFill>
          <a:ln w="19050">
            <a:solidFill>
              <a:srgbClr val="0078D4"/>
            </a:solidFill>
            <a:headEnd type="none" w="med" len="med"/>
            <a:tailEnd type="none" w="med" len="med"/>
            <a:extLst>
              <a:ext uri="{C807C97D-BFC1-408E-A445-0C87EB9F89A2}">
                <ask:lineSketchStyleProps xmlns:ask="http://schemas.microsoft.com/office/drawing/2018/sketchyshapes" sd="585136200">
                  <a:custGeom>
                    <a:avLst/>
                    <a:gdLst>
                      <a:gd name="connsiteX0" fmla="*/ 0 w 2195454"/>
                      <a:gd name="connsiteY0" fmla="*/ 0 h 1012349"/>
                      <a:gd name="connsiteX1" fmla="*/ 504954 w 2195454"/>
                      <a:gd name="connsiteY1" fmla="*/ 0 h 1012349"/>
                      <a:gd name="connsiteX2" fmla="*/ 1097727 w 2195454"/>
                      <a:gd name="connsiteY2" fmla="*/ 0 h 1012349"/>
                      <a:gd name="connsiteX3" fmla="*/ 1668545 w 2195454"/>
                      <a:gd name="connsiteY3" fmla="*/ 0 h 1012349"/>
                      <a:gd name="connsiteX4" fmla="*/ 2195454 w 2195454"/>
                      <a:gd name="connsiteY4" fmla="*/ 0 h 1012349"/>
                      <a:gd name="connsiteX5" fmla="*/ 2195454 w 2195454"/>
                      <a:gd name="connsiteY5" fmla="*/ 506175 h 1012349"/>
                      <a:gd name="connsiteX6" fmla="*/ 2195454 w 2195454"/>
                      <a:gd name="connsiteY6" fmla="*/ 1012349 h 1012349"/>
                      <a:gd name="connsiteX7" fmla="*/ 1690500 w 2195454"/>
                      <a:gd name="connsiteY7" fmla="*/ 1012349 h 1012349"/>
                      <a:gd name="connsiteX8" fmla="*/ 1185545 w 2195454"/>
                      <a:gd name="connsiteY8" fmla="*/ 1012349 h 1012349"/>
                      <a:gd name="connsiteX9" fmla="*/ 636682 w 2195454"/>
                      <a:gd name="connsiteY9" fmla="*/ 1012349 h 1012349"/>
                      <a:gd name="connsiteX10" fmla="*/ 0 w 2195454"/>
                      <a:gd name="connsiteY10" fmla="*/ 1012349 h 1012349"/>
                      <a:gd name="connsiteX11" fmla="*/ 0 w 2195454"/>
                      <a:gd name="connsiteY11" fmla="*/ 516298 h 1012349"/>
                      <a:gd name="connsiteX12" fmla="*/ 0 w 2195454"/>
                      <a:gd name="connsiteY12" fmla="*/ 0 h 1012349"/>
                      <a:gd name="connsiteX0" fmla="*/ -182947 w 2195454"/>
                      <a:gd name="connsiteY0" fmla="*/ 189815 h 1012349"/>
                      <a:gd name="connsiteX1" fmla="*/ -365916 w 2195454"/>
                      <a:gd name="connsiteY1" fmla="*/ 189815 h 1012349"/>
                      <a:gd name="connsiteX2" fmla="*/ -397926 w 2195454"/>
                      <a:gd name="connsiteY2" fmla="*/ -184804 h 1012349"/>
                      <a:gd name="connsiteX3" fmla="*/ 43308 w 2195454"/>
                      <a:gd name="connsiteY3" fmla="*/ -235346 h 1012349"/>
                      <a:gd name="connsiteX4" fmla="*/ 521311 w 2195454"/>
                      <a:gd name="connsiteY4" fmla="*/ -290099 h 1012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454" h="1012349" extrusionOk="0">
                        <a:moveTo>
                          <a:pt x="0" y="0"/>
                        </a:moveTo>
                        <a:cubicBezTo>
                          <a:pt x="134187" y="-26943"/>
                          <a:pt x="332662" y="59000"/>
                          <a:pt x="504954" y="0"/>
                        </a:cubicBezTo>
                        <a:cubicBezTo>
                          <a:pt x="677246" y="-59000"/>
                          <a:pt x="845499" y="45508"/>
                          <a:pt x="1097727" y="0"/>
                        </a:cubicBezTo>
                        <a:cubicBezTo>
                          <a:pt x="1349955" y="-45508"/>
                          <a:pt x="1404753" y="68295"/>
                          <a:pt x="1668545" y="0"/>
                        </a:cubicBezTo>
                        <a:cubicBezTo>
                          <a:pt x="1932337" y="-68295"/>
                          <a:pt x="2055300" y="52221"/>
                          <a:pt x="2195454" y="0"/>
                        </a:cubicBezTo>
                        <a:cubicBezTo>
                          <a:pt x="2203359" y="191067"/>
                          <a:pt x="2172666" y="392113"/>
                          <a:pt x="2195454" y="506175"/>
                        </a:cubicBezTo>
                        <a:cubicBezTo>
                          <a:pt x="2218242" y="620238"/>
                          <a:pt x="2156602" y="795086"/>
                          <a:pt x="2195454" y="1012349"/>
                        </a:cubicBezTo>
                        <a:cubicBezTo>
                          <a:pt x="2020073" y="1057793"/>
                          <a:pt x="1874229" y="962710"/>
                          <a:pt x="1690500" y="1012349"/>
                        </a:cubicBezTo>
                        <a:cubicBezTo>
                          <a:pt x="1506771" y="1061988"/>
                          <a:pt x="1409281" y="1003868"/>
                          <a:pt x="1185545" y="1012349"/>
                        </a:cubicBezTo>
                        <a:cubicBezTo>
                          <a:pt x="961809" y="1020830"/>
                          <a:pt x="769226" y="999753"/>
                          <a:pt x="636682" y="1012349"/>
                        </a:cubicBezTo>
                        <a:cubicBezTo>
                          <a:pt x="504138" y="1024945"/>
                          <a:pt x="307885" y="937853"/>
                          <a:pt x="0" y="1012349"/>
                        </a:cubicBezTo>
                        <a:cubicBezTo>
                          <a:pt x="-8583" y="775877"/>
                          <a:pt x="25133" y="671010"/>
                          <a:pt x="0" y="516298"/>
                        </a:cubicBezTo>
                        <a:cubicBezTo>
                          <a:pt x="-25133" y="361586"/>
                          <a:pt x="5830" y="197363"/>
                          <a:pt x="0" y="0"/>
                        </a:cubicBezTo>
                        <a:close/>
                      </a:path>
                      <a:path w="2195454" h="1012349" fill="none" extrusionOk="0">
                        <a:moveTo>
                          <a:pt x="-182947" y="189815"/>
                        </a:moveTo>
                        <a:cubicBezTo>
                          <a:pt x="-246321" y="211468"/>
                          <a:pt x="-274487" y="183193"/>
                          <a:pt x="-365916" y="189815"/>
                        </a:cubicBezTo>
                        <a:cubicBezTo>
                          <a:pt x="-410987" y="66068"/>
                          <a:pt x="-364595" y="-92422"/>
                          <a:pt x="-397926" y="-184804"/>
                        </a:cubicBezTo>
                        <a:cubicBezTo>
                          <a:pt x="-270415" y="-202461"/>
                          <a:pt x="-147378" y="-164432"/>
                          <a:pt x="43308" y="-235346"/>
                        </a:cubicBezTo>
                        <a:cubicBezTo>
                          <a:pt x="233994" y="-306260"/>
                          <a:pt x="290414" y="-237270"/>
                          <a:pt x="521311" y="-290099"/>
                        </a:cubicBezTo>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1600" i="1">
              <a:gradFill>
                <a:gsLst>
                  <a:gs pos="2917">
                    <a:schemeClr val="tx1"/>
                  </a:gs>
                  <a:gs pos="30000">
                    <a:schemeClr val="tx1"/>
                  </a:gs>
                </a:gsLst>
                <a:lin ang="5400000" scaled="0"/>
              </a:gradFill>
            </a:endParaRPr>
          </a:p>
        </p:txBody>
      </p:sp>
      <p:sp>
        <p:nvSpPr>
          <p:cNvPr id="116" name="Rectangle 115">
            <a:extLst>
              <a:ext uri="{FF2B5EF4-FFF2-40B4-BE49-F238E27FC236}">
                <a16:creationId xmlns:a16="http://schemas.microsoft.com/office/drawing/2014/main" id="{A2619CAD-EADF-4D1E-814C-24098EF12EFA}"/>
              </a:ext>
            </a:extLst>
          </p:cNvPr>
          <p:cNvSpPr/>
          <p:nvPr/>
        </p:nvSpPr>
        <p:spPr>
          <a:xfrm>
            <a:off x="4369878" y="5658003"/>
            <a:ext cx="2144891" cy="954107"/>
          </a:xfrm>
          <a:prstGeom prst="rect">
            <a:avLst/>
          </a:prstGeom>
        </p:spPr>
        <p:txBody>
          <a:bodyPr wrap="square">
            <a:spAutoFit/>
          </a:bodyPr>
          <a:lstStyle/>
          <a:p>
            <a:r>
              <a:rPr lang="en-US" sz="1400">
                <a:solidFill>
                  <a:schemeClr val="bg1"/>
                </a:solidFill>
                <a:latin typeface="Segoe UI" panose="020B0502040204020203" pitchFamily="34" charset="0"/>
                <a:cs typeface="Segoe UI" panose="020B0502040204020203" pitchFamily="34" charset="0"/>
              </a:rPr>
              <a:t>Don’t know which controls, compliance, security we need in our cloud environment</a:t>
            </a:r>
          </a:p>
        </p:txBody>
      </p:sp>
      <p:sp>
        <p:nvSpPr>
          <p:cNvPr id="117" name="TextBox 116">
            <a:extLst>
              <a:ext uri="{FF2B5EF4-FFF2-40B4-BE49-F238E27FC236}">
                <a16:creationId xmlns:a16="http://schemas.microsoft.com/office/drawing/2014/main" id="{52BBC194-724D-43A6-9009-34DC1C209ACE}"/>
              </a:ext>
            </a:extLst>
          </p:cNvPr>
          <p:cNvSpPr txBox="1"/>
          <p:nvPr/>
        </p:nvSpPr>
        <p:spPr>
          <a:xfrm>
            <a:off x="5683969" y="4520234"/>
            <a:ext cx="1454045" cy="553998"/>
          </a:xfrm>
          <a:prstGeom prst="rect">
            <a:avLst/>
          </a:prstGeom>
          <a:noFill/>
        </p:spPr>
        <p:txBody>
          <a:bodyPr wrap="square" lIns="0" tIns="0" rIns="0" bIns="0" rtlCol="0">
            <a:spAutoFit/>
          </a:bodyPr>
          <a:lstStyle/>
          <a:p>
            <a:pPr algn="l"/>
            <a:r>
              <a:rPr lang="en-US">
                <a:solidFill>
                  <a:srgbClr val="4BE8FF"/>
                </a:solidFill>
                <a:latin typeface="Ink Free" panose="03080402000500000000" pitchFamily="66" charset="0"/>
                <a:cs typeface="Segoe UI" panose="020B0502040204020203" pitchFamily="34" charset="0"/>
              </a:rPr>
              <a:t>Governance benchmark</a:t>
            </a:r>
          </a:p>
        </p:txBody>
      </p:sp>
      <p:sp>
        <p:nvSpPr>
          <p:cNvPr id="118" name="Callout: Double Bent Line 117">
            <a:extLst>
              <a:ext uri="{FF2B5EF4-FFF2-40B4-BE49-F238E27FC236}">
                <a16:creationId xmlns:a16="http://schemas.microsoft.com/office/drawing/2014/main" id="{952F99FE-A2B9-4202-A308-10853F4E9B32}"/>
              </a:ext>
            </a:extLst>
          </p:cNvPr>
          <p:cNvSpPr/>
          <p:nvPr/>
        </p:nvSpPr>
        <p:spPr bwMode="auto">
          <a:xfrm flipH="1">
            <a:off x="4051645" y="3247243"/>
            <a:ext cx="1959724" cy="757132"/>
          </a:xfrm>
          <a:prstGeom prst="borderCallout3">
            <a:avLst>
              <a:gd name="adj1" fmla="val 18750"/>
              <a:gd name="adj2" fmla="val -8333"/>
              <a:gd name="adj3" fmla="val 18750"/>
              <a:gd name="adj4" fmla="val -16667"/>
              <a:gd name="adj5" fmla="val 4389"/>
              <a:gd name="adj6" fmla="val -29304"/>
              <a:gd name="adj7" fmla="val -29196"/>
              <a:gd name="adj8" fmla="val -28261"/>
            </a:avLst>
          </a:prstGeom>
          <a:solidFill>
            <a:srgbClr val="0078D4"/>
          </a:solidFill>
          <a:ln w="19050" cmpd="sng">
            <a:solidFill>
              <a:srgbClr val="0078D4"/>
            </a:solidFill>
            <a:headEnd type="none" w="med" len="med"/>
            <a:tailEnd type="none" w="med" len="med"/>
            <a:extLst>
              <a:ext uri="{C807C97D-BFC1-408E-A445-0C87EB9F89A2}">
                <ask:lineSketchStyleProps xmlns:ask="http://schemas.microsoft.com/office/drawing/2018/sketchyshapes" sd="585136200">
                  <a:custGeom>
                    <a:avLst/>
                    <a:gdLst>
                      <a:gd name="connsiteX0" fmla="*/ 0 w 1959724"/>
                      <a:gd name="connsiteY0" fmla="*/ 0 h 757132"/>
                      <a:gd name="connsiteX1" fmla="*/ 450737 w 1959724"/>
                      <a:gd name="connsiteY1" fmla="*/ 0 h 757132"/>
                      <a:gd name="connsiteX2" fmla="*/ 979862 w 1959724"/>
                      <a:gd name="connsiteY2" fmla="*/ 0 h 757132"/>
                      <a:gd name="connsiteX3" fmla="*/ 1489390 w 1959724"/>
                      <a:gd name="connsiteY3" fmla="*/ 0 h 757132"/>
                      <a:gd name="connsiteX4" fmla="*/ 1959724 w 1959724"/>
                      <a:gd name="connsiteY4" fmla="*/ 0 h 757132"/>
                      <a:gd name="connsiteX5" fmla="*/ 1959724 w 1959724"/>
                      <a:gd name="connsiteY5" fmla="*/ 378566 h 757132"/>
                      <a:gd name="connsiteX6" fmla="*/ 1959724 w 1959724"/>
                      <a:gd name="connsiteY6" fmla="*/ 757132 h 757132"/>
                      <a:gd name="connsiteX7" fmla="*/ 1508987 w 1959724"/>
                      <a:gd name="connsiteY7" fmla="*/ 757132 h 757132"/>
                      <a:gd name="connsiteX8" fmla="*/ 1058251 w 1959724"/>
                      <a:gd name="connsiteY8" fmla="*/ 757132 h 757132"/>
                      <a:gd name="connsiteX9" fmla="*/ 568320 w 1959724"/>
                      <a:gd name="connsiteY9" fmla="*/ 757132 h 757132"/>
                      <a:gd name="connsiteX10" fmla="*/ 0 w 1959724"/>
                      <a:gd name="connsiteY10" fmla="*/ 757132 h 757132"/>
                      <a:gd name="connsiteX11" fmla="*/ 0 w 1959724"/>
                      <a:gd name="connsiteY11" fmla="*/ 386137 h 757132"/>
                      <a:gd name="connsiteX12" fmla="*/ 0 w 1959724"/>
                      <a:gd name="connsiteY12" fmla="*/ 0 h 757132"/>
                      <a:gd name="connsiteX0" fmla="*/ -163304 w 1959724"/>
                      <a:gd name="connsiteY0" fmla="*/ 141962 h 757132"/>
                      <a:gd name="connsiteX1" fmla="*/ -326627 w 1959724"/>
                      <a:gd name="connsiteY1" fmla="*/ 141962 h 757132"/>
                      <a:gd name="connsiteX2" fmla="*/ -574278 w 1959724"/>
                      <a:gd name="connsiteY2" fmla="*/ 33231 h 757132"/>
                      <a:gd name="connsiteX3" fmla="*/ -553838 w 1959724"/>
                      <a:gd name="connsiteY3" fmla="*/ -221052 h 757132"/>
                    </a:gdLst>
                    <a:ahLst/>
                    <a:cxnLst>
                      <a:cxn ang="0">
                        <a:pos x="connsiteX0" y="connsiteY0"/>
                      </a:cxn>
                      <a:cxn ang="0">
                        <a:pos x="connsiteX1" y="connsiteY1"/>
                      </a:cxn>
                      <a:cxn ang="0">
                        <a:pos x="connsiteX2" y="connsiteY2"/>
                      </a:cxn>
                      <a:cxn ang="0">
                        <a:pos x="connsiteX3" y="connsiteY3"/>
                      </a:cxn>
                    </a:cxnLst>
                    <a:rect l="l" t="t" r="r" b="b"/>
                    <a:pathLst>
                      <a:path w="1959724" h="757132" extrusionOk="0">
                        <a:moveTo>
                          <a:pt x="0" y="0"/>
                        </a:moveTo>
                        <a:cubicBezTo>
                          <a:pt x="111827" y="-51216"/>
                          <a:pt x="351084" y="34540"/>
                          <a:pt x="450737" y="0"/>
                        </a:cubicBezTo>
                        <a:cubicBezTo>
                          <a:pt x="550390" y="-34540"/>
                          <a:pt x="736115" y="37166"/>
                          <a:pt x="979862" y="0"/>
                        </a:cubicBezTo>
                        <a:cubicBezTo>
                          <a:pt x="1223609" y="-37166"/>
                          <a:pt x="1325071" y="16578"/>
                          <a:pt x="1489390" y="0"/>
                        </a:cubicBezTo>
                        <a:cubicBezTo>
                          <a:pt x="1653709" y="-16578"/>
                          <a:pt x="1756869" y="38260"/>
                          <a:pt x="1959724" y="0"/>
                        </a:cubicBezTo>
                        <a:cubicBezTo>
                          <a:pt x="1987774" y="166897"/>
                          <a:pt x="1948301" y="215422"/>
                          <a:pt x="1959724" y="378566"/>
                        </a:cubicBezTo>
                        <a:cubicBezTo>
                          <a:pt x="1971147" y="541710"/>
                          <a:pt x="1917363" y="608453"/>
                          <a:pt x="1959724" y="757132"/>
                        </a:cubicBezTo>
                        <a:cubicBezTo>
                          <a:pt x="1765764" y="786363"/>
                          <a:pt x="1614878" y="741157"/>
                          <a:pt x="1508987" y="757132"/>
                        </a:cubicBezTo>
                        <a:cubicBezTo>
                          <a:pt x="1403096" y="773107"/>
                          <a:pt x="1176001" y="739463"/>
                          <a:pt x="1058251" y="757132"/>
                        </a:cubicBezTo>
                        <a:cubicBezTo>
                          <a:pt x="940501" y="774801"/>
                          <a:pt x="699112" y="703007"/>
                          <a:pt x="568320" y="757132"/>
                        </a:cubicBezTo>
                        <a:cubicBezTo>
                          <a:pt x="437528" y="811257"/>
                          <a:pt x="124270" y="719991"/>
                          <a:pt x="0" y="757132"/>
                        </a:cubicBezTo>
                        <a:cubicBezTo>
                          <a:pt x="-26725" y="597467"/>
                          <a:pt x="22175" y="473657"/>
                          <a:pt x="0" y="386137"/>
                        </a:cubicBezTo>
                        <a:cubicBezTo>
                          <a:pt x="-22175" y="298618"/>
                          <a:pt x="44446" y="177415"/>
                          <a:pt x="0" y="0"/>
                        </a:cubicBezTo>
                        <a:close/>
                      </a:path>
                      <a:path w="1959724" h="757132" fill="none" extrusionOk="0">
                        <a:moveTo>
                          <a:pt x="-163304" y="141962"/>
                        </a:moveTo>
                        <a:cubicBezTo>
                          <a:pt x="-240523" y="160224"/>
                          <a:pt x="-257960" y="122831"/>
                          <a:pt x="-326627" y="141962"/>
                        </a:cubicBezTo>
                        <a:cubicBezTo>
                          <a:pt x="-433162" y="105645"/>
                          <a:pt x="-451342" y="77910"/>
                          <a:pt x="-574278" y="33231"/>
                        </a:cubicBezTo>
                        <a:cubicBezTo>
                          <a:pt x="-581242" y="-65490"/>
                          <a:pt x="-539249" y="-120884"/>
                          <a:pt x="-553838" y="-221052"/>
                        </a:cubicBezTo>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1600" i="1">
              <a:gradFill>
                <a:gsLst>
                  <a:gs pos="2917">
                    <a:schemeClr val="tx1"/>
                  </a:gs>
                  <a:gs pos="30000">
                    <a:schemeClr val="tx1"/>
                  </a:gs>
                </a:gsLst>
                <a:lin ang="5400000" scaled="0"/>
              </a:gradFill>
            </a:endParaRPr>
          </a:p>
        </p:txBody>
      </p:sp>
      <p:sp>
        <p:nvSpPr>
          <p:cNvPr id="119" name="Rectangle 118">
            <a:extLst>
              <a:ext uri="{FF2B5EF4-FFF2-40B4-BE49-F238E27FC236}">
                <a16:creationId xmlns:a16="http://schemas.microsoft.com/office/drawing/2014/main" id="{AC9744F9-B01C-41F7-A577-48F0A66B7EE5}"/>
              </a:ext>
            </a:extLst>
          </p:cNvPr>
          <p:cNvSpPr/>
          <p:nvPr/>
        </p:nvSpPr>
        <p:spPr>
          <a:xfrm>
            <a:off x="4051645" y="3283786"/>
            <a:ext cx="1988001" cy="738664"/>
          </a:xfrm>
          <a:prstGeom prst="rect">
            <a:avLst/>
          </a:prstGeom>
        </p:spPr>
        <p:txBody>
          <a:bodyPr wrap="square">
            <a:spAutoFit/>
          </a:bodyPr>
          <a:lstStyle/>
          <a:p>
            <a:r>
              <a:rPr lang="en-US" sz="1400">
                <a:solidFill>
                  <a:schemeClr val="bg1"/>
                </a:solidFill>
                <a:latin typeface="Segoe UI" panose="020B0502040204020203" pitchFamily="34" charset="0"/>
                <a:cs typeface="Segoe UI" panose="020B0502040204020203" pitchFamily="34" charset="0"/>
              </a:rPr>
              <a:t>Need a fast way to configure my Azure environment</a:t>
            </a:r>
          </a:p>
        </p:txBody>
      </p:sp>
      <p:sp>
        <p:nvSpPr>
          <p:cNvPr id="120" name="TextBox 119">
            <a:extLst>
              <a:ext uri="{FF2B5EF4-FFF2-40B4-BE49-F238E27FC236}">
                <a16:creationId xmlns:a16="http://schemas.microsoft.com/office/drawing/2014/main" id="{A045E583-E6C1-4603-9D8F-DA46D04E50B6}"/>
              </a:ext>
            </a:extLst>
          </p:cNvPr>
          <p:cNvSpPr txBox="1"/>
          <p:nvPr/>
        </p:nvSpPr>
        <p:spPr>
          <a:xfrm>
            <a:off x="6702469" y="3055233"/>
            <a:ext cx="1454045" cy="553998"/>
          </a:xfrm>
          <a:prstGeom prst="rect">
            <a:avLst/>
          </a:prstGeom>
          <a:noFill/>
        </p:spPr>
        <p:txBody>
          <a:bodyPr wrap="square" lIns="0" tIns="0" rIns="0" bIns="0" rtlCol="0">
            <a:spAutoFit/>
          </a:bodyPr>
          <a:lstStyle/>
          <a:p>
            <a:pPr algn="l"/>
            <a:r>
              <a:rPr lang="en-US">
                <a:solidFill>
                  <a:srgbClr val="4BE8FF"/>
                </a:solidFill>
                <a:latin typeface="Ink Free" panose="03080402000500000000" pitchFamily="66" charset="0"/>
                <a:cs typeface="Segoe UI" panose="020B0502040204020203" pitchFamily="34" charset="0"/>
              </a:rPr>
              <a:t>Landing zone Blueprints</a:t>
            </a:r>
          </a:p>
        </p:txBody>
      </p:sp>
      <p:sp>
        <p:nvSpPr>
          <p:cNvPr id="122" name="Callout: Double Bent Line 121">
            <a:extLst>
              <a:ext uri="{FF2B5EF4-FFF2-40B4-BE49-F238E27FC236}">
                <a16:creationId xmlns:a16="http://schemas.microsoft.com/office/drawing/2014/main" id="{DB7AEC59-7A57-4611-A758-3AF6254F2593}"/>
              </a:ext>
            </a:extLst>
          </p:cNvPr>
          <p:cNvSpPr/>
          <p:nvPr/>
        </p:nvSpPr>
        <p:spPr bwMode="auto">
          <a:xfrm flipH="1">
            <a:off x="1592730" y="3359914"/>
            <a:ext cx="1671308" cy="757132"/>
          </a:xfrm>
          <a:prstGeom prst="borderCallout3">
            <a:avLst>
              <a:gd name="adj1" fmla="val 18750"/>
              <a:gd name="adj2" fmla="val -8333"/>
              <a:gd name="adj3" fmla="val 18750"/>
              <a:gd name="adj4" fmla="val -16667"/>
              <a:gd name="adj5" fmla="val 4389"/>
              <a:gd name="adj6" fmla="val -29304"/>
              <a:gd name="adj7" fmla="val -48410"/>
              <a:gd name="adj8" fmla="val -28901"/>
            </a:avLst>
          </a:prstGeom>
          <a:solidFill>
            <a:srgbClr val="0078D4"/>
          </a:solidFill>
          <a:ln w="19050" cmpd="sng">
            <a:solidFill>
              <a:srgbClr val="0078D4"/>
            </a:solidFill>
            <a:headEnd type="none" w="med" len="med"/>
            <a:tailEnd type="none" w="med" len="med"/>
            <a:extLst>
              <a:ext uri="{C807C97D-BFC1-408E-A445-0C87EB9F89A2}">
                <ask:lineSketchStyleProps xmlns:ask="http://schemas.microsoft.com/office/drawing/2018/sketchyshapes" sd="585136200">
                  <a:custGeom>
                    <a:avLst/>
                    <a:gdLst>
                      <a:gd name="connsiteX0" fmla="*/ 0 w 1622610"/>
                      <a:gd name="connsiteY0" fmla="*/ 0 h 757132"/>
                      <a:gd name="connsiteX1" fmla="*/ 508418 w 1622610"/>
                      <a:gd name="connsiteY1" fmla="*/ 0 h 757132"/>
                      <a:gd name="connsiteX2" fmla="*/ 1081740 w 1622610"/>
                      <a:gd name="connsiteY2" fmla="*/ 0 h 757132"/>
                      <a:gd name="connsiteX3" fmla="*/ 1622610 w 1622610"/>
                      <a:gd name="connsiteY3" fmla="*/ 0 h 757132"/>
                      <a:gd name="connsiteX4" fmla="*/ 1622610 w 1622610"/>
                      <a:gd name="connsiteY4" fmla="*/ 363423 h 757132"/>
                      <a:gd name="connsiteX5" fmla="*/ 1622610 w 1622610"/>
                      <a:gd name="connsiteY5" fmla="*/ 757132 h 757132"/>
                      <a:gd name="connsiteX6" fmla="*/ 1081740 w 1622610"/>
                      <a:gd name="connsiteY6" fmla="*/ 757132 h 757132"/>
                      <a:gd name="connsiteX7" fmla="*/ 557096 w 1622610"/>
                      <a:gd name="connsiteY7" fmla="*/ 757132 h 757132"/>
                      <a:gd name="connsiteX8" fmla="*/ 0 w 1622610"/>
                      <a:gd name="connsiteY8" fmla="*/ 757132 h 757132"/>
                      <a:gd name="connsiteX9" fmla="*/ 0 w 1622610"/>
                      <a:gd name="connsiteY9" fmla="*/ 378566 h 757132"/>
                      <a:gd name="connsiteX10" fmla="*/ 0 w 1622610"/>
                      <a:gd name="connsiteY10" fmla="*/ 0 h 757132"/>
                      <a:gd name="connsiteX0" fmla="*/ -135212 w 1622610"/>
                      <a:gd name="connsiteY0" fmla="*/ 141962 h 757132"/>
                      <a:gd name="connsiteX1" fmla="*/ -270440 w 1622610"/>
                      <a:gd name="connsiteY1" fmla="*/ 141962 h 757132"/>
                      <a:gd name="connsiteX2" fmla="*/ -475490 w 1622610"/>
                      <a:gd name="connsiteY2" fmla="*/ 33231 h 757132"/>
                      <a:gd name="connsiteX3" fmla="*/ -458566 w 1622610"/>
                      <a:gd name="connsiteY3" fmla="*/ -221052 h 757132"/>
                    </a:gdLst>
                    <a:ahLst/>
                    <a:cxnLst>
                      <a:cxn ang="0">
                        <a:pos x="connsiteX0" y="connsiteY0"/>
                      </a:cxn>
                      <a:cxn ang="0">
                        <a:pos x="connsiteX1" y="connsiteY1"/>
                      </a:cxn>
                      <a:cxn ang="0">
                        <a:pos x="connsiteX2" y="connsiteY2"/>
                      </a:cxn>
                      <a:cxn ang="0">
                        <a:pos x="connsiteX3" y="connsiteY3"/>
                      </a:cxn>
                    </a:cxnLst>
                    <a:rect l="l" t="t" r="r" b="b"/>
                    <a:pathLst>
                      <a:path w="1622610" h="757132" extrusionOk="0">
                        <a:moveTo>
                          <a:pt x="0" y="0"/>
                        </a:moveTo>
                        <a:cubicBezTo>
                          <a:pt x="235500" y="12907"/>
                          <a:pt x="378064" y="-14611"/>
                          <a:pt x="508418" y="0"/>
                        </a:cubicBezTo>
                        <a:cubicBezTo>
                          <a:pt x="638772" y="14611"/>
                          <a:pt x="961835" y="-3795"/>
                          <a:pt x="1081740" y="0"/>
                        </a:cubicBezTo>
                        <a:cubicBezTo>
                          <a:pt x="1201645" y="3795"/>
                          <a:pt x="1396406" y="-5281"/>
                          <a:pt x="1622610" y="0"/>
                        </a:cubicBezTo>
                        <a:cubicBezTo>
                          <a:pt x="1624844" y="124667"/>
                          <a:pt x="1607820" y="217918"/>
                          <a:pt x="1622610" y="363423"/>
                        </a:cubicBezTo>
                        <a:cubicBezTo>
                          <a:pt x="1637400" y="508928"/>
                          <a:pt x="1640425" y="607343"/>
                          <a:pt x="1622610" y="757132"/>
                        </a:cubicBezTo>
                        <a:cubicBezTo>
                          <a:pt x="1464817" y="760375"/>
                          <a:pt x="1193646" y="756255"/>
                          <a:pt x="1081740" y="757132"/>
                        </a:cubicBezTo>
                        <a:cubicBezTo>
                          <a:pt x="969834" y="758010"/>
                          <a:pt x="793753" y="748857"/>
                          <a:pt x="557096" y="757132"/>
                        </a:cubicBezTo>
                        <a:cubicBezTo>
                          <a:pt x="320439" y="765407"/>
                          <a:pt x="126779" y="769885"/>
                          <a:pt x="0" y="757132"/>
                        </a:cubicBezTo>
                        <a:cubicBezTo>
                          <a:pt x="18287" y="639955"/>
                          <a:pt x="17112" y="490674"/>
                          <a:pt x="0" y="378566"/>
                        </a:cubicBezTo>
                        <a:cubicBezTo>
                          <a:pt x="-17112" y="266458"/>
                          <a:pt x="-4236" y="166650"/>
                          <a:pt x="0" y="0"/>
                        </a:cubicBezTo>
                        <a:close/>
                      </a:path>
                      <a:path w="1622610" h="757132" fill="none" extrusionOk="0">
                        <a:moveTo>
                          <a:pt x="-135212" y="141962"/>
                        </a:moveTo>
                        <a:cubicBezTo>
                          <a:pt x="-192009" y="138958"/>
                          <a:pt x="-231923" y="145712"/>
                          <a:pt x="-270440" y="141962"/>
                        </a:cubicBezTo>
                        <a:cubicBezTo>
                          <a:pt x="-349727" y="87807"/>
                          <a:pt x="-393201" y="82760"/>
                          <a:pt x="-475490" y="33231"/>
                        </a:cubicBezTo>
                        <a:cubicBezTo>
                          <a:pt x="-466985" y="-34103"/>
                          <a:pt x="-461373" y="-169015"/>
                          <a:pt x="-458566" y="-221052"/>
                        </a:cubicBezTo>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1600" i="1">
              <a:gradFill>
                <a:gsLst>
                  <a:gs pos="2917">
                    <a:schemeClr val="tx1"/>
                  </a:gs>
                  <a:gs pos="30000">
                    <a:schemeClr val="tx1"/>
                  </a:gs>
                </a:gsLst>
                <a:lin ang="5400000" scaled="0"/>
              </a:gradFill>
            </a:endParaRPr>
          </a:p>
        </p:txBody>
      </p:sp>
      <p:sp>
        <p:nvSpPr>
          <p:cNvPr id="123" name="Rectangle 122">
            <a:extLst>
              <a:ext uri="{FF2B5EF4-FFF2-40B4-BE49-F238E27FC236}">
                <a16:creationId xmlns:a16="http://schemas.microsoft.com/office/drawing/2014/main" id="{4CD13957-018A-4C7B-AAFD-071A0D8BA037}"/>
              </a:ext>
            </a:extLst>
          </p:cNvPr>
          <p:cNvSpPr/>
          <p:nvPr/>
        </p:nvSpPr>
        <p:spPr>
          <a:xfrm>
            <a:off x="1688283" y="3346943"/>
            <a:ext cx="1602995" cy="738664"/>
          </a:xfrm>
          <a:prstGeom prst="rect">
            <a:avLst/>
          </a:prstGeom>
        </p:spPr>
        <p:txBody>
          <a:bodyPr wrap="square">
            <a:spAutoFit/>
          </a:bodyPr>
          <a:lstStyle/>
          <a:p>
            <a:r>
              <a:rPr lang="en-US" sz="1400">
                <a:solidFill>
                  <a:schemeClr val="bg1"/>
                </a:solidFill>
                <a:latin typeface="Segoe UI" panose="020B0502040204020203" pitchFamily="34" charset="0"/>
                <a:cs typeface="Segoe UI" panose="020B0502040204020203" pitchFamily="34" charset="0"/>
              </a:rPr>
              <a:t>Need a clear way to guide our path to the cloud</a:t>
            </a:r>
          </a:p>
        </p:txBody>
      </p:sp>
      <p:sp>
        <p:nvSpPr>
          <p:cNvPr id="124" name="TextBox 123">
            <a:extLst>
              <a:ext uri="{FF2B5EF4-FFF2-40B4-BE49-F238E27FC236}">
                <a16:creationId xmlns:a16="http://schemas.microsoft.com/office/drawing/2014/main" id="{8BE11DF2-DAE5-4AEA-B261-98C61286EF09}"/>
              </a:ext>
            </a:extLst>
          </p:cNvPr>
          <p:cNvSpPr txBox="1"/>
          <p:nvPr/>
        </p:nvSpPr>
        <p:spPr>
          <a:xfrm>
            <a:off x="3948225" y="3032256"/>
            <a:ext cx="1454045" cy="553998"/>
          </a:xfrm>
          <a:prstGeom prst="rect">
            <a:avLst/>
          </a:prstGeom>
          <a:noFill/>
        </p:spPr>
        <p:txBody>
          <a:bodyPr wrap="square" lIns="0" tIns="0" rIns="0" bIns="0" rtlCol="0">
            <a:spAutoFit/>
          </a:bodyPr>
          <a:lstStyle/>
          <a:p>
            <a:pPr algn="l"/>
            <a:r>
              <a:rPr lang="en-US">
                <a:solidFill>
                  <a:srgbClr val="4BE8FF"/>
                </a:solidFill>
                <a:latin typeface="Ink Free" panose="03080402000500000000" pitchFamily="66" charset="0"/>
                <a:cs typeface="Segoe UI" panose="020B0502040204020203" pitchFamily="34" charset="0"/>
              </a:rPr>
              <a:t>Cloud Adoption Plan</a:t>
            </a:r>
          </a:p>
        </p:txBody>
      </p:sp>
      <p:sp>
        <p:nvSpPr>
          <p:cNvPr id="126" name="Callout: Double Bent Line 125">
            <a:extLst>
              <a:ext uri="{FF2B5EF4-FFF2-40B4-BE49-F238E27FC236}">
                <a16:creationId xmlns:a16="http://schemas.microsoft.com/office/drawing/2014/main" id="{D5240A11-F960-4217-A2D6-C85429B745FA}"/>
              </a:ext>
            </a:extLst>
          </p:cNvPr>
          <p:cNvSpPr/>
          <p:nvPr/>
        </p:nvSpPr>
        <p:spPr bwMode="auto">
          <a:xfrm flipH="1">
            <a:off x="1336158" y="3384826"/>
            <a:ext cx="1841479" cy="757132"/>
          </a:xfrm>
          <a:prstGeom prst="borderCallout3">
            <a:avLst>
              <a:gd name="adj1" fmla="val 18750"/>
              <a:gd name="adj2" fmla="val -8333"/>
              <a:gd name="adj3" fmla="val 18750"/>
              <a:gd name="adj4" fmla="val -16667"/>
              <a:gd name="adj5" fmla="val 4389"/>
              <a:gd name="adj6" fmla="val -29304"/>
              <a:gd name="adj7" fmla="val -56873"/>
              <a:gd name="adj8" fmla="val -28261"/>
            </a:avLst>
          </a:prstGeom>
          <a:solidFill>
            <a:srgbClr val="0078D4"/>
          </a:solidFill>
          <a:ln w="19050">
            <a:solidFill>
              <a:srgbClr val="0078D4"/>
            </a:solidFill>
            <a:headEnd type="none" w="med" len="med"/>
            <a:tailEnd type="none" w="med" len="med"/>
            <a:extLst>
              <a:ext uri="{C807C97D-BFC1-408E-A445-0C87EB9F89A2}">
                <ask:lineSketchStyleProps xmlns:ask="http://schemas.microsoft.com/office/drawing/2018/sketchyshapes" sd="585136200">
                  <a:custGeom>
                    <a:avLst/>
                    <a:gdLst>
                      <a:gd name="connsiteX0" fmla="*/ 0 w 1959724"/>
                      <a:gd name="connsiteY0" fmla="*/ 0 h 757132"/>
                      <a:gd name="connsiteX1" fmla="*/ 450737 w 1959724"/>
                      <a:gd name="connsiteY1" fmla="*/ 0 h 757132"/>
                      <a:gd name="connsiteX2" fmla="*/ 979862 w 1959724"/>
                      <a:gd name="connsiteY2" fmla="*/ 0 h 757132"/>
                      <a:gd name="connsiteX3" fmla="*/ 1489390 w 1959724"/>
                      <a:gd name="connsiteY3" fmla="*/ 0 h 757132"/>
                      <a:gd name="connsiteX4" fmla="*/ 1959724 w 1959724"/>
                      <a:gd name="connsiteY4" fmla="*/ 0 h 757132"/>
                      <a:gd name="connsiteX5" fmla="*/ 1959724 w 1959724"/>
                      <a:gd name="connsiteY5" fmla="*/ 378566 h 757132"/>
                      <a:gd name="connsiteX6" fmla="*/ 1959724 w 1959724"/>
                      <a:gd name="connsiteY6" fmla="*/ 757132 h 757132"/>
                      <a:gd name="connsiteX7" fmla="*/ 1508987 w 1959724"/>
                      <a:gd name="connsiteY7" fmla="*/ 757132 h 757132"/>
                      <a:gd name="connsiteX8" fmla="*/ 1058251 w 1959724"/>
                      <a:gd name="connsiteY8" fmla="*/ 757132 h 757132"/>
                      <a:gd name="connsiteX9" fmla="*/ 568320 w 1959724"/>
                      <a:gd name="connsiteY9" fmla="*/ 757132 h 757132"/>
                      <a:gd name="connsiteX10" fmla="*/ 0 w 1959724"/>
                      <a:gd name="connsiteY10" fmla="*/ 757132 h 757132"/>
                      <a:gd name="connsiteX11" fmla="*/ 0 w 1959724"/>
                      <a:gd name="connsiteY11" fmla="*/ 386137 h 757132"/>
                      <a:gd name="connsiteX12" fmla="*/ 0 w 1959724"/>
                      <a:gd name="connsiteY12" fmla="*/ 0 h 757132"/>
                      <a:gd name="connsiteX0" fmla="*/ -163304 w 1959724"/>
                      <a:gd name="connsiteY0" fmla="*/ 141962 h 757132"/>
                      <a:gd name="connsiteX1" fmla="*/ -326627 w 1959724"/>
                      <a:gd name="connsiteY1" fmla="*/ 141962 h 757132"/>
                      <a:gd name="connsiteX2" fmla="*/ -574278 w 1959724"/>
                      <a:gd name="connsiteY2" fmla="*/ 33231 h 757132"/>
                      <a:gd name="connsiteX3" fmla="*/ -553838 w 1959724"/>
                      <a:gd name="connsiteY3" fmla="*/ -430604 h 757132"/>
                    </a:gdLst>
                    <a:ahLst/>
                    <a:cxnLst>
                      <a:cxn ang="0">
                        <a:pos x="connsiteX0" y="connsiteY0"/>
                      </a:cxn>
                      <a:cxn ang="0">
                        <a:pos x="connsiteX1" y="connsiteY1"/>
                      </a:cxn>
                      <a:cxn ang="0">
                        <a:pos x="connsiteX2" y="connsiteY2"/>
                      </a:cxn>
                      <a:cxn ang="0">
                        <a:pos x="connsiteX3" y="connsiteY3"/>
                      </a:cxn>
                    </a:cxnLst>
                    <a:rect l="l" t="t" r="r" b="b"/>
                    <a:pathLst>
                      <a:path w="1959724" h="757132" extrusionOk="0">
                        <a:moveTo>
                          <a:pt x="0" y="0"/>
                        </a:moveTo>
                        <a:cubicBezTo>
                          <a:pt x="111827" y="-51216"/>
                          <a:pt x="351084" y="34540"/>
                          <a:pt x="450737" y="0"/>
                        </a:cubicBezTo>
                        <a:cubicBezTo>
                          <a:pt x="550390" y="-34540"/>
                          <a:pt x="736115" y="37166"/>
                          <a:pt x="979862" y="0"/>
                        </a:cubicBezTo>
                        <a:cubicBezTo>
                          <a:pt x="1223609" y="-37166"/>
                          <a:pt x="1325071" y="16578"/>
                          <a:pt x="1489390" y="0"/>
                        </a:cubicBezTo>
                        <a:cubicBezTo>
                          <a:pt x="1653709" y="-16578"/>
                          <a:pt x="1756869" y="38260"/>
                          <a:pt x="1959724" y="0"/>
                        </a:cubicBezTo>
                        <a:cubicBezTo>
                          <a:pt x="1987774" y="166897"/>
                          <a:pt x="1948301" y="215422"/>
                          <a:pt x="1959724" y="378566"/>
                        </a:cubicBezTo>
                        <a:cubicBezTo>
                          <a:pt x="1971147" y="541710"/>
                          <a:pt x="1917363" y="608453"/>
                          <a:pt x="1959724" y="757132"/>
                        </a:cubicBezTo>
                        <a:cubicBezTo>
                          <a:pt x="1765764" y="786363"/>
                          <a:pt x="1614878" y="741157"/>
                          <a:pt x="1508987" y="757132"/>
                        </a:cubicBezTo>
                        <a:cubicBezTo>
                          <a:pt x="1403096" y="773107"/>
                          <a:pt x="1176001" y="739463"/>
                          <a:pt x="1058251" y="757132"/>
                        </a:cubicBezTo>
                        <a:cubicBezTo>
                          <a:pt x="940501" y="774801"/>
                          <a:pt x="699112" y="703007"/>
                          <a:pt x="568320" y="757132"/>
                        </a:cubicBezTo>
                        <a:cubicBezTo>
                          <a:pt x="437528" y="811257"/>
                          <a:pt x="124270" y="719991"/>
                          <a:pt x="0" y="757132"/>
                        </a:cubicBezTo>
                        <a:cubicBezTo>
                          <a:pt x="-26725" y="597467"/>
                          <a:pt x="22175" y="473657"/>
                          <a:pt x="0" y="386137"/>
                        </a:cubicBezTo>
                        <a:cubicBezTo>
                          <a:pt x="-22175" y="298618"/>
                          <a:pt x="44446" y="177415"/>
                          <a:pt x="0" y="0"/>
                        </a:cubicBezTo>
                        <a:close/>
                      </a:path>
                      <a:path w="1959724" h="757132" fill="none" extrusionOk="0">
                        <a:moveTo>
                          <a:pt x="-163304" y="141962"/>
                        </a:moveTo>
                        <a:cubicBezTo>
                          <a:pt x="-240523" y="160224"/>
                          <a:pt x="-257960" y="122831"/>
                          <a:pt x="-326627" y="141962"/>
                        </a:cubicBezTo>
                        <a:cubicBezTo>
                          <a:pt x="-433162" y="105645"/>
                          <a:pt x="-451342" y="77910"/>
                          <a:pt x="-574278" y="33231"/>
                        </a:cubicBezTo>
                        <a:cubicBezTo>
                          <a:pt x="-613794" y="-183894"/>
                          <a:pt x="-559952" y="-215987"/>
                          <a:pt x="-553838" y="-430604"/>
                        </a:cubicBezTo>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1600" i="1">
              <a:gradFill>
                <a:gsLst>
                  <a:gs pos="2917">
                    <a:schemeClr val="tx1"/>
                  </a:gs>
                  <a:gs pos="30000">
                    <a:schemeClr val="tx1"/>
                  </a:gs>
                </a:gsLst>
                <a:lin ang="5400000" scaled="0"/>
              </a:gradFill>
            </a:endParaRPr>
          </a:p>
        </p:txBody>
      </p:sp>
      <p:sp>
        <p:nvSpPr>
          <p:cNvPr id="127" name="Rectangle 126">
            <a:extLst>
              <a:ext uri="{FF2B5EF4-FFF2-40B4-BE49-F238E27FC236}">
                <a16:creationId xmlns:a16="http://schemas.microsoft.com/office/drawing/2014/main" id="{3B3A0C69-C039-4DFF-8781-3F0125EC6F3F}"/>
              </a:ext>
            </a:extLst>
          </p:cNvPr>
          <p:cNvSpPr/>
          <p:nvPr/>
        </p:nvSpPr>
        <p:spPr>
          <a:xfrm>
            <a:off x="1336158" y="3375558"/>
            <a:ext cx="1988001" cy="738664"/>
          </a:xfrm>
          <a:prstGeom prst="rect">
            <a:avLst/>
          </a:prstGeom>
        </p:spPr>
        <p:txBody>
          <a:bodyPr wrap="square">
            <a:spAutoFit/>
          </a:bodyPr>
          <a:lstStyle/>
          <a:p>
            <a:r>
              <a:rPr lang="en-US" sz="1400">
                <a:solidFill>
                  <a:schemeClr val="bg1"/>
                </a:solidFill>
                <a:latin typeface="Segoe UI" panose="020B0502040204020203" pitchFamily="34" charset="0"/>
                <a:cs typeface="Segoe UI" panose="020B0502040204020203" pitchFamily="34" charset="0"/>
              </a:rPr>
              <a:t>Our team does not have the skills to adopt the cloud</a:t>
            </a:r>
          </a:p>
        </p:txBody>
      </p:sp>
      <p:sp>
        <p:nvSpPr>
          <p:cNvPr id="128" name="TextBox 127">
            <a:extLst>
              <a:ext uri="{FF2B5EF4-FFF2-40B4-BE49-F238E27FC236}">
                <a16:creationId xmlns:a16="http://schemas.microsoft.com/office/drawing/2014/main" id="{C30AF047-2CDB-482D-8071-C233277A4D14}"/>
              </a:ext>
            </a:extLst>
          </p:cNvPr>
          <p:cNvSpPr txBox="1"/>
          <p:nvPr/>
        </p:nvSpPr>
        <p:spPr>
          <a:xfrm>
            <a:off x="4383380" y="3007411"/>
            <a:ext cx="1454045" cy="553998"/>
          </a:xfrm>
          <a:prstGeom prst="rect">
            <a:avLst/>
          </a:prstGeom>
          <a:noFill/>
        </p:spPr>
        <p:txBody>
          <a:bodyPr wrap="square" lIns="0" tIns="0" rIns="0" bIns="0" rtlCol="0">
            <a:spAutoFit/>
          </a:bodyPr>
          <a:lstStyle/>
          <a:p>
            <a:pPr algn="l"/>
            <a:r>
              <a:rPr lang="en-US">
                <a:solidFill>
                  <a:srgbClr val="4BE8FF"/>
                </a:solidFill>
                <a:latin typeface="Ink Free" panose="03080402000500000000" pitchFamily="66" charset="0"/>
                <a:cs typeface="Segoe UI" panose="020B0502040204020203" pitchFamily="34" charset="0"/>
              </a:rPr>
              <a:t>Skills learning plan</a:t>
            </a:r>
          </a:p>
        </p:txBody>
      </p:sp>
      <p:sp>
        <p:nvSpPr>
          <p:cNvPr id="129" name="TextBox 128">
            <a:extLst>
              <a:ext uri="{FF2B5EF4-FFF2-40B4-BE49-F238E27FC236}">
                <a16:creationId xmlns:a16="http://schemas.microsoft.com/office/drawing/2014/main" id="{04AD73C8-8037-41DB-A089-71A4B43D36FE}"/>
              </a:ext>
            </a:extLst>
          </p:cNvPr>
          <p:cNvSpPr txBox="1"/>
          <p:nvPr/>
        </p:nvSpPr>
        <p:spPr>
          <a:xfrm>
            <a:off x="1836308" y="2160894"/>
            <a:ext cx="1298748" cy="276999"/>
          </a:xfrm>
          <a:prstGeom prst="rect">
            <a:avLst/>
          </a:prstGeom>
          <a:noFill/>
        </p:spPr>
        <p:txBody>
          <a:bodyPr wrap="square" lIns="0" tIns="0" rIns="0" bIns="0" rtlCol="0">
            <a:spAutoFit/>
          </a:bodyPr>
          <a:lstStyle/>
          <a:p>
            <a:pPr algn="l"/>
            <a:r>
              <a:rPr lang="en-US">
                <a:solidFill>
                  <a:srgbClr val="4BE8FF"/>
                </a:solidFill>
                <a:latin typeface="Ink Free" panose="03080402000500000000" pitchFamily="66" charset="0"/>
                <a:cs typeface="Segoe UI" panose="020B0502040204020203" pitchFamily="34" charset="0"/>
              </a:rPr>
              <a:t>Motivations</a:t>
            </a:r>
          </a:p>
        </p:txBody>
      </p:sp>
      <p:sp>
        <p:nvSpPr>
          <p:cNvPr id="130" name="TextBox 129">
            <a:extLst>
              <a:ext uri="{FF2B5EF4-FFF2-40B4-BE49-F238E27FC236}">
                <a16:creationId xmlns:a16="http://schemas.microsoft.com/office/drawing/2014/main" id="{026A92DD-CF63-407A-9704-37B566DED571}"/>
              </a:ext>
            </a:extLst>
          </p:cNvPr>
          <p:cNvSpPr txBox="1"/>
          <p:nvPr/>
        </p:nvSpPr>
        <p:spPr>
          <a:xfrm>
            <a:off x="10041289" y="3442470"/>
            <a:ext cx="1372547" cy="276999"/>
          </a:xfrm>
          <a:prstGeom prst="rect">
            <a:avLst/>
          </a:prstGeom>
          <a:noFill/>
        </p:spPr>
        <p:txBody>
          <a:bodyPr wrap="square" lIns="0" tIns="0" rIns="0" bIns="0" rtlCol="0">
            <a:spAutoFit/>
          </a:bodyPr>
          <a:lstStyle/>
          <a:p>
            <a:pPr algn="l"/>
            <a:r>
              <a:rPr lang="en-US" dirty="0">
                <a:solidFill>
                  <a:srgbClr val="4BE8FF"/>
                </a:solidFill>
                <a:latin typeface="Ink Free" panose="03080402000500000000" pitchFamily="66" charset="0"/>
                <a:cs typeface="Segoe UI" panose="020B0502040204020203" pitchFamily="34" charset="0"/>
              </a:rPr>
              <a:t>SMART</a:t>
            </a:r>
          </a:p>
        </p:txBody>
      </p:sp>
      <p:sp>
        <p:nvSpPr>
          <p:cNvPr id="125" name="TextBox 124">
            <a:extLst>
              <a:ext uri="{FF2B5EF4-FFF2-40B4-BE49-F238E27FC236}">
                <a16:creationId xmlns:a16="http://schemas.microsoft.com/office/drawing/2014/main" id="{82C0966C-CBC2-4000-B59F-C056D3886348}"/>
              </a:ext>
            </a:extLst>
          </p:cNvPr>
          <p:cNvSpPr txBox="1"/>
          <p:nvPr/>
        </p:nvSpPr>
        <p:spPr>
          <a:xfrm>
            <a:off x="9806132" y="4406283"/>
            <a:ext cx="1536784" cy="553998"/>
          </a:xfrm>
          <a:prstGeom prst="rect">
            <a:avLst/>
          </a:prstGeom>
          <a:noFill/>
        </p:spPr>
        <p:txBody>
          <a:bodyPr wrap="square" lIns="0" tIns="0" rIns="0" bIns="0" rtlCol="0">
            <a:spAutoFit/>
          </a:bodyPr>
          <a:lstStyle/>
          <a:p>
            <a:pPr algn="l"/>
            <a:r>
              <a:rPr lang="en-US">
                <a:solidFill>
                  <a:srgbClr val="4BE8FF"/>
                </a:solidFill>
                <a:latin typeface="Ink Free" panose="03080402000500000000" pitchFamily="66" charset="0"/>
                <a:cs typeface="Segoe UI" panose="020B0502040204020203" pitchFamily="34" charset="0"/>
              </a:rPr>
              <a:t>Architecture review </a:t>
            </a:r>
          </a:p>
        </p:txBody>
      </p:sp>
    </p:spTree>
    <p:extLst>
      <p:ext uri="{BB962C8B-B14F-4D97-AF65-F5344CB8AC3E}">
        <p14:creationId xmlns:p14="http://schemas.microsoft.com/office/powerpoint/2010/main" val="413423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29"/>
                                        </p:tgtEl>
                                      </p:cBhvr>
                                    </p:animEffect>
                                    <p:set>
                                      <p:cBhvr>
                                        <p:cTn id="19" dur="1" fill="hold">
                                          <p:stCondLst>
                                            <p:cond delay="499"/>
                                          </p:stCondLst>
                                        </p:cTn>
                                        <p:tgtEl>
                                          <p:spTgt spid="12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106"/>
                                        </p:tgtEl>
                                      </p:cBhvr>
                                    </p:animEffect>
                                    <p:set>
                                      <p:cBhvr>
                                        <p:cTn id="22" dur="1" fill="hold">
                                          <p:stCondLst>
                                            <p:cond delay="499"/>
                                          </p:stCondLst>
                                        </p:cTn>
                                        <p:tgtEl>
                                          <p:spTgt spid="10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07"/>
                                        </p:tgtEl>
                                      </p:cBhvr>
                                    </p:animEffect>
                                    <p:set>
                                      <p:cBhvr>
                                        <p:cTn id="25" dur="1" fill="hold">
                                          <p:stCondLst>
                                            <p:cond delay="499"/>
                                          </p:stCondLst>
                                        </p:cTn>
                                        <p:tgtEl>
                                          <p:spTgt spid="10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8"/>
                                        </p:tgtEl>
                                      </p:cBhvr>
                                    </p:animEffect>
                                    <p:set>
                                      <p:cBhvr>
                                        <p:cTn id="28" dur="1" fill="hold">
                                          <p:stCondLst>
                                            <p:cond delay="499"/>
                                          </p:stCondLst>
                                        </p:cTn>
                                        <p:tgtEl>
                                          <p:spTgt spid="10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12"/>
                                        </p:tgtEl>
                                      </p:cBhvr>
                                    </p:animEffect>
                                    <p:set>
                                      <p:cBhvr>
                                        <p:cTn id="39" dur="1" fill="hold">
                                          <p:stCondLst>
                                            <p:cond delay="499"/>
                                          </p:stCondLst>
                                        </p:cTn>
                                        <p:tgtEl>
                                          <p:spTgt spid="112"/>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13"/>
                                        </p:tgtEl>
                                      </p:cBhvr>
                                    </p:animEffect>
                                    <p:set>
                                      <p:cBhvr>
                                        <p:cTn id="42" dur="1" fill="hold">
                                          <p:stCondLst>
                                            <p:cond delay="499"/>
                                          </p:stCondLst>
                                        </p:cTn>
                                        <p:tgtEl>
                                          <p:spTgt spid="11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14"/>
                                        </p:tgtEl>
                                      </p:cBhvr>
                                    </p:animEffect>
                                    <p:set>
                                      <p:cBhvr>
                                        <p:cTn id="45" dur="1" fill="hold">
                                          <p:stCondLst>
                                            <p:cond delay="499"/>
                                          </p:stCondLst>
                                        </p:cTn>
                                        <p:tgtEl>
                                          <p:spTgt spid="114"/>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12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2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2"/>
                                        </p:tgtEl>
                                      </p:cBhvr>
                                    </p:animEffect>
                                    <p:set>
                                      <p:cBhvr>
                                        <p:cTn id="56" dur="1" fill="hold">
                                          <p:stCondLst>
                                            <p:cond delay="499"/>
                                          </p:stCondLst>
                                        </p:cTn>
                                        <p:tgtEl>
                                          <p:spTgt spid="122"/>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23"/>
                                        </p:tgtEl>
                                      </p:cBhvr>
                                    </p:animEffect>
                                    <p:set>
                                      <p:cBhvr>
                                        <p:cTn id="59" dur="1" fill="hold">
                                          <p:stCondLst>
                                            <p:cond delay="499"/>
                                          </p:stCondLst>
                                        </p:cTn>
                                        <p:tgtEl>
                                          <p:spTgt spid="123"/>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24"/>
                                        </p:tgtEl>
                                      </p:cBhvr>
                                    </p:animEffect>
                                    <p:set>
                                      <p:cBhvr>
                                        <p:cTn id="62" dur="1" fill="hold">
                                          <p:stCondLst>
                                            <p:cond delay="499"/>
                                          </p:stCondLst>
                                        </p:cTn>
                                        <p:tgtEl>
                                          <p:spTgt spid="124"/>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1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126"/>
                                        </p:tgtEl>
                                      </p:cBhvr>
                                    </p:animEffect>
                                    <p:set>
                                      <p:cBhvr>
                                        <p:cTn id="73" dur="1" fill="hold">
                                          <p:stCondLst>
                                            <p:cond delay="499"/>
                                          </p:stCondLst>
                                        </p:cTn>
                                        <p:tgtEl>
                                          <p:spTgt spid="126"/>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7"/>
                                        </p:tgtEl>
                                      </p:cBhvr>
                                    </p:animEffect>
                                    <p:set>
                                      <p:cBhvr>
                                        <p:cTn id="76" dur="1" fill="hold">
                                          <p:stCondLst>
                                            <p:cond delay="499"/>
                                          </p:stCondLst>
                                        </p:cTn>
                                        <p:tgtEl>
                                          <p:spTgt spid="12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28"/>
                                        </p:tgtEl>
                                      </p:cBhvr>
                                    </p:animEffect>
                                    <p:set>
                                      <p:cBhvr>
                                        <p:cTn id="79" dur="1" fill="hold">
                                          <p:stCondLst>
                                            <p:cond delay="499"/>
                                          </p:stCondLst>
                                        </p:cTn>
                                        <p:tgtEl>
                                          <p:spTgt spid="128"/>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11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118"/>
                                        </p:tgtEl>
                                      </p:cBhvr>
                                    </p:animEffect>
                                    <p:set>
                                      <p:cBhvr>
                                        <p:cTn id="90" dur="1" fill="hold">
                                          <p:stCondLst>
                                            <p:cond delay="499"/>
                                          </p:stCondLst>
                                        </p:cTn>
                                        <p:tgtEl>
                                          <p:spTgt spid="118"/>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19"/>
                                        </p:tgtEl>
                                      </p:cBhvr>
                                    </p:animEffect>
                                    <p:set>
                                      <p:cBhvr>
                                        <p:cTn id="93" dur="1" fill="hold">
                                          <p:stCondLst>
                                            <p:cond delay="499"/>
                                          </p:stCondLst>
                                        </p:cTn>
                                        <p:tgtEl>
                                          <p:spTgt spid="119"/>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20"/>
                                        </p:tgtEl>
                                      </p:cBhvr>
                                    </p:animEffect>
                                    <p:set>
                                      <p:cBhvr>
                                        <p:cTn id="96" dur="1" fill="hold">
                                          <p:stCondLst>
                                            <p:cond delay="499"/>
                                          </p:stCondLst>
                                        </p:cTn>
                                        <p:tgtEl>
                                          <p:spTgt spid="120"/>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3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1" nodeType="clickEffect">
                                  <p:stCondLst>
                                    <p:cond delay="0"/>
                                  </p:stCondLst>
                                  <p:childTnLst>
                                    <p:animEffect transition="out" filter="fade">
                                      <p:cBhvr>
                                        <p:cTn id="110" dur="500"/>
                                        <p:tgtEl>
                                          <p:spTgt spid="103"/>
                                        </p:tgtEl>
                                      </p:cBhvr>
                                    </p:animEffect>
                                    <p:set>
                                      <p:cBhvr>
                                        <p:cTn id="111" dur="1" fill="hold">
                                          <p:stCondLst>
                                            <p:cond delay="499"/>
                                          </p:stCondLst>
                                        </p:cTn>
                                        <p:tgtEl>
                                          <p:spTgt spid="103"/>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04"/>
                                        </p:tgtEl>
                                      </p:cBhvr>
                                    </p:animEffect>
                                    <p:set>
                                      <p:cBhvr>
                                        <p:cTn id="114" dur="1" fill="hold">
                                          <p:stCondLst>
                                            <p:cond delay="499"/>
                                          </p:stCondLst>
                                        </p:cTn>
                                        <p:tgtEl>
                                          <p:spTgt spid="104"/>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105"/>
                                        </p:tgtEl>
                                      </p:cBhvr>
                                    </p:animEffect>
                                    <p:set>
                                      <p:cBhvr>
                                        <p:cTn id="117" dur="1" fill="hold">
                                          <p:stCondLst>
                                            <p:cond delay="499"/>
                                          </p:stCondLst>
                                        </p:cTn>
                                        <p:tgtEl>
                                          <p:spTgt spid="105"/>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30"/>
                                        </p:tgtEl>
                                      </p:cBhvr>
                                    </p:animEffect>
                                    <p:set>
                                      <p:cBhvr>
                                        <p:cTn id="120" dur="1" fill="hold">
                                          <p:stCondLst>
                                            <p:cond delay="499"/>
                                          </p:stCondLst>
                                        </p:cTn>
                                        <p:tgtEl>
                                          <p:spTgt spid="130"/>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9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grpId="1" nodeType="clickEffect">
                                  <p:stCondLst>
                                    <p:cond delay="0"/>
                                  </p:stCondLst>
                                  <p:childTnLst>
                                    <p:animEffect transition="out" filter="fade">
                                      <p:cBhvr>
                                        <p:cTn id="130" dur="500"/>
                                        <p:tgtEl>
                                          <p:spTgt spid="98"/>
                                        </p:tgtEl>
                                      </p:cBhvr>
                                    </p:animEffect>
                                    <p:set>
                                      <p:cBhvr>
                                        <p:cTn id="131" dur="1" fill="hold">
                                          <p:stCondLst>
                                            <p:cond delay="499"/>
                                          </p:stCondLst>
                                        </p:cTn>
                                        <p:tgtEl>
                                          <p:spTgt spid="98"/>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101"/>
                                        </p:tgtEl>
                                      </p:cBhvr>
                                    </p:animEffect>
                                    <p:set>
                                      <p:cBhvr>
                                        <p:cTn id="134" dur="1" fill="hold">
                                          <p:stCondLst>
                                            <p:cond delay="499"/>
                                          </p:stCondLst>
                                        </p:cTn>
                                        <p:tgtEl>
                                          <p:spTgt spid="101"/>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102"/>
                                        </p:tgtEl>
                                      </p:cBhvr>
                                    </p:animEffect>
                                    <p:set>
                                      <p:cBhvr>
                                        <p:cTn id="137" dur="1" fill="hold">
                                          <p:stCondLst>
                                            <p:cond delay="499"/>
                                          </p:stCondLst>
                                        </p:cTn>
                                        <p:tgtEl>
                                          <p:spTgt spid="102"/>
                                        </p:tgtEl>
                                        <p:attrNameLst>
                                          <p:attrName>style.visibility</p:attrName>
                                        </p:attrNameLst>
                                      </p:cBhvr>
                                      <p:to>
                                        <p:strVal val="hidden"/>
                                      </p:to>
                                    </p:set>
                                  </p:childTnLst>
                                </p:cTn>
                              </p:par>
                              <p:par>
                                <p:cTn id="138" presetID="1" presetClass="entr" presetSubtype="0" fill="hold" grpId="0" nodeType="withEffect">
                                  <p:stCondLst>
                                    <p:cond delay="0"/>
                                  </p:stCondLst>
                                  <p:childTnLst>
                                    <p:set>
                                      <p:cBhvr>
                                        <p:cTn id="139" dur="1" fill="hold">
                                          <p:stCondLst>
                                            <p:cond delay="0"/>
                                          </p:stCondLst>
                                        </p:cTn>
                                        <p:tgtEl>
                                          <p:spTgt spid="115"/>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16"/>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1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115"/>
                                        </p:tgtEl>
                                      </p:cBhvr>
                                    </p:animEffect>
                                    <p:set>
                                      <p:cBhvr>
                                        <p:cTn id="148" dur="1" fill="hold">
                                          <p:stCondLst>
                                            <p:cond delay="499"/>
                                          </p:stCondLst>
                                        </p:cTn>
                                        <p:tgtEl>
                                          <p:spTgt spid="115"/>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116"/>
                                        </p:tgtEl>
                                      </p:cBhvr>
                                    </p:animEffect>
                                    <p:set>
                                      <p:cBhvr>
                                        <p:cTn id="151" dur="1" fill="hold">
                                          <p:stCondLst>
                                            <p:cond delay="499"/>
                                          </p:stCondLst>
                                        </p:cTn>
                                        <p:tgtEl>
                                          <p:spTgt spid="116"/>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117"/>
                                        </p:tgtEl>
                                      </p:cBhvr>
                                    </p:animEffect>
                                    <p:set>
                                      <p:cBhvr>
                                        <p:cTn id="154" dur="1" fill="hold">
                                          <p:stCondLst>
                                            <p:cond delay="499"/>
                                          </p:stCondLst>
                                        </p:cTn>
                                        <p:tgtEl>
                                          <p:spTgt spid="117"/>
                                        </p:tgtEl>
                                        <p:attrNameLst>
                                          <p:attrName>style.visibility</p:attrName>
                                        </p:attrNameLst>
                                      </p:cBhvr>
                                      <p:to>
                                        <p:strVal val="hidden"/>
                                      </p:to>
                                    </p:set>
                                  </p:childTnLst>
                                </p:cTn>
                              </p:par>
                              <p:par>
                                <p:cTn id="155" presetID="1" presetClass="entr" presetSubtype="0" fill="hold" grpId="0" nodeType="withEffect">
                                  <p:stCondLst>
                                    <p:cond delay="0"/>
                                  </p:stCondLst>
                                  <p:childTnLst>
                                    <p:set>
                                      <p:cBhvr>
                                        <p:cTn id="156" dur="1" fill="hold">
                                          <p:stCondLst>
                                            <p:cond delay="0"/>
                                          </p:stCondLst>
                                        </p:cTn>
                                        <p:tgtEl>
                                          <p:spTgt spid="10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11"/>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0" presetClass="exit" presetSubtype="0" fill="hold" grpId="1" nodeType="clickEffect">
                                  <p:stCondLst>
                                    <p:cond delay="0"/>
                                  </p:stCondLst>
                                  <p:childTnLst>
                                    <p:animEffect transition="out" filter="fade">
                                      <p:cBhvr>
                                        <p:cTn id="166" dur="500"/>
                                        <p:tgtEl>
                                          <p:spTgt spid="109"/>
                                        </p:tgtEl>
                                      </p:cBhvr>
                                    </p:animEffect>
                                    <p:set>
                                      <p:cBhvr>
                                        <p:cTn id="167" dur="1" fill="hold">
                                          <p:stCondLst>
                                            <p:cond delay="499"/>
                                          </p:stCondLst>
                                        </p:cTn>
                                        <p:tgtEl>
                                          <p:spTgt spid="109"/>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110"/>
                                        </p:tgtEl>
                                      </p:cBhvr>
                                    </p:animEffect>
                                    <p:set>
                                      <p:cBhvr>
                                        <p:cTn id="170" dur="1" fill="hold">
                                          <p:stCondLst>
                                            <p:cond delay="499"/>
                                          </p:stCondLst>
                                        </p:cTn>
                                        <p:tgtEl>
                                          <p:spTgt spid="110"/>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111"/>
                                        </p:tgtEl>
                                      </p:cBhvr>
                                    </p:animEffect>
                                    <p:set>
                                      <p:cBhvr>
                                        <p:cTn id="173" dur="1" fill="hold">
                                          <p:stCondLst>
                                            <p:cond delay="499"/>
                                          </p:stCondLst>
                                        </p:cTn>
                                        <p:tgtEl>
                                          <p:spTgt spid="111"/>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500"/>
                                        <p:tgtEl>
                                          <p:spTgt spid="125"/>
                                        </p:tgtEl>
                                      </p:cBhvr>
                                    </p:animEffect>
                                    <p:set>
                                      <p:cBhvr>
                                        <p:cTn id="176" dur="1" fill="hold">
                                          <p:stCondLst>
                                            <p:cond delay="499"/>
                                          </p:stCondLst>
                                        </p:cTn>
                                        <p:tgtEl>
                                          <p:spTgt spid="1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01" grpId="0"/>
      <p:bldP spid="101" grpId="1"/>
      <p:bldP spid="102" grpId="0"/>
      <p:bldP spid="102" grpId="1"/>
      <p:bldP spid="103" grpId="0" animBg="1"/>
      <p:bldP spid="103" grpId="1" animBg="1"/>
      <p:bldP spid="104" grpId="0"/>
      <p:bldP spid="104" grpId="1"/>
      <p:bldP spid="105" grpId="0"/>
      <p:bldP spid="105" grpId="1"/>
      <p:bldP spid="106" grpId="0" animBg="1"/>
      <p:bldP spid="106" grpId="1" animBg="1"/>
      <p:bldP spid="107" grpId="0"/>
      <p:bldP spid="107" grpId="1"/>
      <p:bldP spid="108" grpId="0"/>
      <p:bldP spid="108" grpId="1"/>
      <p:bldP spid="109" grpId="0" animBg="1"/>
      <p:bldP spid="109" grpId="1" animBg="1"/>
      <p:bldP spid="110" grpId="0"/>
      <p:bldP spid="110" grpId="1"/>
      <p:bldP spid="111" grpId="0"/>
      <p:bldP spid="111" grpId="1"/>
      <p:bldP spid="112" grpId="0" animBg="1"/>
      <p:bldP spid="112" grpId="1" animBg="1"/>
      <p:bldP spid="113" grpId="0"/>
      <p:bldP spid="113" grpId="1"/>
      <p:bldP spid="114" grpId="0"/>
      <p:bldP spid="114" grpId="1"/>
      <p:bldP spid="115" grpId="0" animBg="1"/>
      <p:bldP spid="115" grpId="1" animBg="1"/>
      <p:bldP spid="116" grpId="0"/>
      <p:bldP spid="116" grpId="1"/>
      <p:bldP spid="117" grpId="0"/>
      <p:bldP spid="117" grpId="1"/>
      <p:bldP spid="118" grpId="0" animBg="1"/>
      <p:bldP spid="118" grpId="1" animBg="1"/>
      <p:bldP spid="119" grpId="0"/>
      <p:bldP spid="119" grpId="1"/>
      <p:bldP spid="120" grpId="0"/>
      <p:bldP spid="120" grpId="1"/>
      <p:bldP spid="122" grpId="0" animBg="1"/>
      <p:bldP spid="122" grpId="1" animBg="1"/>
      <p:bldP spid="123" grpId="0"/>
      <p:bldP spid="123" grpId="1"/>
      <p:bldP spid="124" grpId="0"/>
      <p:bldP spid="124" grpId="1"/>
      <p:bldP spid="126" grpId="0" animBg="1"/>
      <p:bldP spid="126" grpId="1" animBg="1"/>
      <p:bldP spid="127" grpId="0"/>
      <p:bldP spid="127" grpId="1"/>
      <p:bldP spid="128" grpId="0"/>
      <p:bldP spid="128" grpId="1"/>
      <p:bldP spid="129" grpId="0"/>
      <p:bldP spid="129" grpId="1"/>
      <p:bldP spid="130" grpId="0"/>
      <p:bldP spid="130" grpId="1"/>
      <p:bldP spid="125" grpId="0"/>
      <p:bldP spid="125"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705696" y="2875001"/>
            <a:ext cx="10780607" cy="553998"/>
          </a:xfrm>
          <a:noFill/>
        </p:spPr>
        <p:txBody>
          <a:bodyPr/>
          <a:lstStyle/>
          <a:p>
            <a:r>
              <a:rPr lang="en-US" sz="4000" dirty="0">
                <a:latin typeface="Segoe UI Semibold" panose="020B0702040204020203" pitchFamily="34" charset="0"/>
                <a:cs typeface="Segoe UI Semibold" panose="020B0702040204020203" pitchFamily="34" charset="0"/>
              </a:rPr>
              <a:t>Tools, templates, and assessments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49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87B2203-5C2F-4126-8A4E-C446AD72DC5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a:solidFill>
                  <a:srgbClr val="4BE8FF"/>
                </a:solidFill>
                <a:latin typeface="Segoe UI Semibold"/>
                <a:ea typeface="+mn-lt"/>
                <a:cs typeface="Segoe UI Semibold"/>
              </a:rPr>
              <a:t>Define strategy</a:t>
            </a: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Plan</a:t>
            </a:r>
          </a:p>
          <a:p>
            <a:pPr defTabSz="932293" fontAlgn="base">
              <a:spcBef>
                <a:spcPts val="600"/>
              </a:spcBef>
              <a:spcAft>
                <a:spcPts val="600"/>
              </a:spcAft>
              <a:defRPr/>
            </a:pPr>
            <a:endParaRPr lang="en-US" sz="200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Ready</a:t>
            </a: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a:solidFill>
                  <a:srgbClr val="4BE8FF"/>
                </a:solidFill>
                <a:latin typeface="Segoe UI Semibold"/>
                <a:ea typeface="Segoe UI" pitchFamily="34" charset="0"/>
                <a:cs typeface="Segoe UI" pitchFamily="34" charset="0"/>
              </a:rPr>
              <a:t>Adopt</a:t>
            </a: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a:solidFill>
                  <a:srgbClr val="4BE8FF"/>
                </a:solidFill>
                <a:latin typeface="Segoe UI Semibold"/>
                <a:ea typeface="Segoe UI" pitchFamily="34" charset="0"/>
                <a:cs typeface="Segoe UI" pitchFamily="34" charset="0"/>
              </a:rPr>
              <a:t>Govern</a:t>
            </a: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Manage</a:t>
            </a:r>
          </a:p>
        </p:txBody>
      </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341724" y="1397978"/>
            <a:ext cx="297717" cy="369003"/>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150570" y="1373792"/>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02857" y="1385690"/>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4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4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4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4686659" y="3587251"/>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6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8240221" y="3649304"/>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234669" y="1440878"/>
            <a:ext cx="463710" cy="325220"/>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400">
                <a:solidFill>
                  <a:srgbClr val="505050"/>
                </a:solidFill>
                <a:latin typeface="Segoe UI"/>
              </a:endParaRPr>
            </a:p>
          </p:txBody>
        </p:sp>
      </p:grpSp>
      <p:sp>
        <p:nvSpPr>
          <p:cNvPr id="96" name="Title 1">
            <a:extLst>
              <a:ext uri="{FF2B5EF4-FFF2-40B4-BE49-F238E27FC236}">
                <a16:creationId xmlns:a16="http://schemas.microsoft.com/office/drawing/2014/main" id="{D848ED5A-3B1A-48D4-BB01-69DAC30336FA}"/>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Tools, templates, and assessments</a:t>
            </a:r>
          </a:p>
        </p:txBody>
      </p:sp>
      <p:sp>
        <p:nvSpPr>
          <p:cNvPr id="102" name="TextBox 101">
            <a:extLst>
              <a:ext uri="{FF2B5EF4-FFF2-40B4-BE49-F238E27FC236}">
                <a16:creationId xmlns:a16="http://schemas.microsoft.com/office/drawing/2014/main" id="{E6EA2990-4F79-49FF-BD14-810ADE1D938A}"/>
              </a:ext>
            </a:extLst>
          </p:cNvPr>
          <p:cNvSpPr txBox="1"/>
          <p:nvPr/>
        </p:nvSpPr>
        <p:spPr>
          <a:xfrm>
            <a:off x="872905" y="1884288"/>
            <a:ext cx="2280363" cy="954107"/>
          </a:xfrm>
          <a:prstGeom prst="rect">
            <a:avLst/>
          </a:prstGeom>
          <a:noFill/>
        </p:spPr>
        <p:txBody>
          <a:bodyPr wrap="square" anchor="t">
            <a:spAutoFit/>
          </a:bodyPr>
          <a:lstStyle/>
          <a:p>
            <a:pPr defTabSz="932293" fontAlgn="base">
              <a:spcBef>
                <a:spcPts val="600"/>
              </a:spcBef>
              <a:spcAft>
                <a:spcPts val="600"/>
              </a:spcAft>
              <a:defRPr/>
            </a:pPr>
            <a:r>
              <a:rPr lang="en-US" sz="1200" dirty="0">
                <a:latin typeface="Segoe UI"/>
                <a:ea typeface="Segoe UI" panose="020B0502040204020203" pitchFamily="34" charset="0"/>
                <a:cs typeface="Segoe UI"/>
                <a:hlinkClick r:id="rId3"/>
              </a:rPr>
              <a:t>Cloud journey tracker</a:t>
            </a:r>
          </a:p>
          <a:p>
            <a:pPr defTabSz="932293" fontAlgn="base">
              <a:spcBef>
                <a:spcPts val="600"/>
              </a:spcBef>
              <a:spcAft>
                <a:spcPts val="600"/>
              </a:spcAft>
              <a:defRPr/>
            </a:pPr>
            <a:r>
              <a:rPr lang="en-US" sz="1200" u="sng" dirty="0">
                <a:latin typeface="Segoe UI"/>
                <a:cs typeface="Segoe UI"/>
                <a:hlinkClick r:id="rId4">
                  <a:extLst>
                    <a:ext uri="{A12FA001-AC4F-418D-AE19-62706E023703}">
                      <ahyp:hlinkClr xmlns:ahyp="http://schemas.microsoft.com/office/drawing/2018/hyperlinkcolor" val="tx"/>
                    </a:ext>
                  </a:extLst>
                </a:hlinkClick>
              </a:rPr>
              <a:t>Business outcome template</a:t>
            </a:r>
            <a:endParaRPr lang="en-US" sz="1200" dirty="0">
              <a:latin typeface="Segoe UI"/>
              <a:cs typeface="Segoe UI"/>
            </a:endParaRPr>
          </a:p>
          <a:p>
            <a:pPr defTabSz="932293" fontAlgn="base">
              <a:spcBef>
                <a:spcPts val="600"/>
              </a:spcBef>
              <a:spcAft>
                <a:spcPts val="600"/>
              </a:spcAft>
              <a:defRPr/>
            </a:pPr>
            <a:endParaRPr lang="en-US" sz="1200">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93F6BC79-8285-4D37-A384-8CCC7BCB5102}"/>
              </a:ext>
            </a:extLst>
          </p:cNvPr>
          <p:cNvSpPr txBox="1"/>
          <p:nvPr/>
        </p:nvSpPr>
        <p:spPr>
          <a:xfrm>
            <a:off x="3873136" y="1872929"/>
            <a:ext cx="2736332" cy="1292662"/>
          </a:xfrm>
          <a:prstGeom prst="rect">
            <a:avLst/>
          </a:prstGeom>
          <a:noFill/>
        </p:spPr>
        <p:txBody>
          <a:bodyPr wrap="square">
            <a:spAutoFit/>
          </a:bodyPr>
          <a:lstStyle/>
          <a:p>
            <a:pPr defTabSz="932293" fontAlgn="base">
              <a:spcBef>
                <a:spcPts val="600"/>
              </a:spcBef>
              <a:spcAft>
                <a:spcPts val="600"/>
              </a:spcAft>
              <a:defRPr/>
            </a:pPr>
            <a:r>
              <a:rPr lang="en-US" sz="1200" b="0" i="0" u="sng">
                <a:effectLst/>
                <a:latin typeface="Segoe UI" panose="020B0502040204020203" pitchFamily="34" charset="0"/>
                <a:hlinkClick r:id="rId5">
                  <a:extLst>
                    <a:ext uri="{A12FA001-AC4F-418D-AE19-62706E023703}">
                      <ahyp:hlinkClr xmlns:ahyp="http://schemas.microsoft.com/office/drawing/2018/hyperlinkcolor" val="tx"/>
                    </a:ext>
                  </a:extLst>
                </a:hlinkClick>
              </a:rPr>
              <a:t>Cloud adoption </a:t>
            </a:r>
            <a:r>
              <a:rPr lang="en-US" sz="1200" u="sng">
                <a:latin typeface="Segoe UI" panose="020B0502040204020203" pitchFamily="34" charset="0"/>
                <a:hlinkClick r:id="rId5">
                  <a:extLst>
                    <a:ext uri="{A12FA001-AC4F-418D-AE19-62706E023703}">
                      <ahyp:hlinkClr xmlns:ahyp="http://schemas.microsoft.com/office/drawing/2018/hyperlinkcolor" val="tx"/>
                    </a:ext>
                  </a:extLst>
                </a:hlinkClick>
              </a:rPr>
              <a:t>p</a:t>
            </a:r>
            <a:r>
              <a:rPr lang="en-US" sz="1200" b="0" i="0" u="sng">
                <a:effectLst/>
                <a:latin typeface="Segoe UI" panose="020B0502040204020203" pitchFamily="34" charset="0"/>
                <a:hlinkClick r:id="rId5">
                  <a:extLst>
                    <a:ext uri="{A12FA001-AC4F-418D-AE19-62706E023703}">
                      <ahyp:hlinkClr xmlns:ahyp="http://schemas.microsoft.com/office/drawing/2018/hyperlinkcolor" val="tx"/>
                    </a:ext>
                  </a:extLst>
                </a:hlinkClick>
              </a:rPr>
              <a:t>lan </a:t>
            </a:r>
            <a:r>
              <a:rPr lang="en-US" sz="1200" u="sng">
                <a:latin typeface="Segoe UI" panose="020B0502040204020203" pitchFamily="34" charset="0"/>
                <a:hlinkClick r:id="rId5">
                  <a:extLst>
                    <a:ext uri="{A12FA001-AC4F-418D-AE19-62706E023703}">
                      <ahyp:hlinkClr xmlns:ahyp="http://schemas.microsoft.com/office/drawing/2018/hyperlinkcolor" val="tx"/>
                    </a:ext>
                  </a:extLst>
                </a:hlinkClick>
              </a:rPr>
              <a:t>g</a:t>
            </a:r>
            <a:r>
              <a:rPr lang="en-US" sz="1200" b="0" i="0" u="sng">
                <a:effectLst/>
                <a:latin typeface="Segoe UI" panose="020B0502040204020203" pitchFamily="34" charset="0"/>
                <a:hlinkClick r:id="rId5">
                  <a:extLst>
                    <a:ext uri="{A12FA001-AC4F-418D-AE19-62706E023703}">
                      <ahyp:hlinkClr xmlns:ahyp="http://schemas.microsoft.com/office/drawing/2018/hyperlinkcolor" val="tx"/>
                    </a:ext>
                  </a:extLst>
                </a:hlinkClick>
              </a:rPr>
              <a:t>enerator</a:t>
            </a:r>
            <a:endParaRPr lang="en-US" sz="1200" b="0" i="0" u="sng">
              <a:effectLst/>
              <a:latin typeface="Segoe UI" panose="020B0502040204020203" pitchFamily="34" charset="0"/>
            </a:endParaRPr>
          </a:p>
          <a:p>
            <a:pPr defTabSz="932293" fontAlgn="base">
              <a:spcBef>
                <a:spcPts val="600"/>
              </a:spcBef>
              <a:spcAft>
                <a:spcPts val="600"/>
              </a:spcAft>
              <a:defRPr/>
            </a:pPr>
            <a:r>
              <a:rPr lang="en-US" sz="1200">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Azure DevOps demo generator</a:t>
            </a:r>
          </a:p>
          <a:p>
            <a:pPr defTabSz="932293" fontAlgn="base">
              <a:spcBef>
                <a:spcPts val="600"/>
              </a:spcBef>
              <a:spcAft>
                <a:spcPts val="600"/>
              </a:spcAft>
              <a:defRPr/>
            </a:pPr>
            <a:r>
              <a:rPr lang="en-US" sz="1200">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Cloud adoption plan template</a:t>
            </a:r>
            <a:endParaRPr lang="en-US" sz="1200">
              <a:latin typeface="Segoe UI" panose="020B0502040204020203" pitchFamily="34" charset="0"/>
              <a:ea typeface="Segoe UI" panose="020B0502040204020203" pitchFamily="34" charset="0"/>
              <a:cs typeface="Segoe UI" panose="020B0502040204020203" pitchFamily="34" charset="0"/>
            </a:endParaRPr>
          </a:p>
          <a:p>
            <a:pPr defTabSz="932293" fontAlgn="base">
              <a:spcBef>
                <a:spcPts val="600"/>
              </a:spcBef>
              <a:spcAft>
                <a:spcPts val="600"/>
              </a:spcAft>
              <a:defRPr/>
            </a:pPr>
            <a:endParaRPr lang="en-US" sz="1200">
              <a:latin typeface="Segoe UI" panose="020B0502040204020203" pitchFamily="34" charset="0"/>
              <a:ea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2AE5C85B-5D33-42E3-8701-98645E0A6C57}"/>
              </a:ext>
            </a:extLst>
          </p:cNvPr>
          <p:cNvSpPr txBox="1"/>
          <p:nvPr/>
        </p:nvSpPr>
        <p:spPr>
          <a:xfrm>
            <a:off x="6814033" y="1835382"/>
            <a:ext cx="2432611" cy="1477328"/>
          </a:xfrm>
          <a:prstGeom prst="rect">
            <a:avLst/>
          </a:prstGeom>
          <a:noFill/>
        </p:spPr>
        <p:txBody>
          <a:bodyPr wrap="square">
            <a:spAutoFit/>
          </a:bodyPr>
          <a:lstStyle/>
          <a:p>
            <a:pPr defTabSz="951121">
              <a:spcBef>
                <a:spcPts val="600"/>
              </a:spcBef>
              <a:spcAft>
                <a:spcPts val="600"/>
              </a:spcAft>
              <a:defRPr/>
            </a:pPr>
            <a:r>
              <a:rPr lang="en-US" sz="1200">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Azure setup guide</a:t>
            </a:r>
            <a:endParaRPr lang="en-US" sz="1200">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endParaRPr>
          </a:p>
          <a:p>
            <a:pPr defTabSz="951121">
              <a:spcBef>
                <a:spcPts val="600"/>
              </a:spcBef>
              <a:spcAft>
                <a:spcPts val="600"/>
              </a:spcAft>
              <a:defRPr/>
            </a:pPr>
            <a:r>
              <a:rPr lang="en-US" sz="1200">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Readiness checklist</a:t>
            </a:r>
            <a:endParaRPr lang="en-US" sz="1200">
              <a:latin typeface="Segoe UI" panose="020B0502040204020203" pitchFamily="34" charset="0"/>
              <a:ea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endParaRPr>
          </a:p>
          <a:p>
            <a:pPr defTabSz="951121">
              <a:spcBef>
                <a:spcPts val="600"/>
              </a:spcBef>
              <a:spcAft>
                <a:spcPts val="600"/>
              </a:spcAft>
              <a:defRPr/>
            </a:pPr>
            <a:r>
              <a:rPr lang="en-US" sz="1200">
                <a:latin typeface="Segoe UI" panose="020B0502040204020203" pitchFamily="34" charset="0"/>
                <a:ea typeface="Segoe UI" panose="020B0502040204020203"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Naming and tagging tracking template</a:t>
            </a:r>
            <a:endParaRPr lang="en-US" sz="1200">
              <a:latin typeface="Segoe UI" panose="020B0502040204020203" pitchFamily="34" charset="0"/>
              <a:ea typeface="Segoe UI" panose="020B0502040204020203" pitchFamily="34" charset="0"/>
              <a:cs typeface="Segoe UI" panose="020B0502040204020203" pitchFamily="34" charset="0"/>
            </a:endParaRPr>
          </a:p>
          <a:p>
            <a:pPr marR="0" lvl="0" algn="l" defTabSz="951121" rtl="0" eaLnBrk="1" fontAlgn="auto" latinLnBrk="0" hangingPunct="1">
              <a:lnSpc>
                <a:spcPct val="100000"/>
              </a:lnSpc>
              <a:spcBef>
                <a:spcPts val="600"/>
              </a:spcBef>
              <a:spcAft>
                <a:spcPts val="600"/>
              </a:spcAft>
              <a:buClrTx/>
              <a:buSzTx/>
              <a:tabLst/>
              <a:defRPr/>
            </a:pPr>
            <a:r>
              <a:rPr lang="en-US" sz="1200">
                <a:latin typeface="Segoe UI"/>
                <a:hlinkClick r:id="rId12">
                  <a:extLst>
                    <a:ext uri="{A12FA001-AC4F-418D-AE19-62706E023703}">
                      <ahyp:hlinkClr xmlns:ahyp="http://schemas.microsoft.com/office/drawing/2018/hyperlinkcolor" val="tx"/>
                    </a:ext>
                  </a:extLst>
                </a:hlinkClick>
              </a:rPr>
              <a:t>Landing zone blueprints</a:t>
            </a:r>
            <a:endParaRPr lang="en-US" sz="1200">
              <a:latin typeface="Segoe UI"/>
            </a:endParaRPr>
          </a:p>
        </p:txBody>
      </p:sp>
      <p:sp>
        <p:nvSpPr>
          <p:cNvPr id="8" name="TextBox 7">
            <a:extLst>
              <a:ext uri="{FF2B5EF4-FFF2-40B4-BE49-F238E27FC236}">
                <a16:creationId xmlns:a16="http://schemas.microsoft.com/office/drawing/2014/main" id="{9D7F8AB8-99A9-44DF-8E66-D58AACDBFB42}"/>
              </a:ext>
            </a:extLst>
          </p:cNvPr>
          <p:cNvSpPr txBox="1"/>
          <p:nvPr/>
        </p:nvSpPr>
        <p:spPr>
          <a:xfrm>
            <a:off x="9673256" y="1801611"/>
            <a:ext cx="2432611" cy="1477328"/>
          </a:xfrm>
          <a:prstGeom prst="rect">
            <a:avLst/>
          </a:prstGeom>
          <a:noFill/>
        </p:spPr>
        <p:txBody>
          <a:bodyPr wrap="square">
            <a:spAutoFit/>
          </a:bodyPr>
          <a:lstStyle/>
          <a:p>
            <a:pPr defTabSz="932293" fontAlgn="base">
              <a:spcBef>
                <a:spcPts val="600"/>
              </a:spcBef>
              <a:spcAft>
                <a:spcPts val="600"/>
              </a:spcAft>
              <a:defRPr/>
            </a:pPr>
            <a:r>
              <a:rPr lang="en-US" sz="1200">
                <a:hlinkClick r:id="rId13">
                  <a:extLst>
                    <a:ext uri="{A12FA001-AC4F-418D-AE19-62706E023703}">
                      <ahyp:hlinkClr xmlns:ahyp="http://schemas.microsoft.com/office/drawing/2018/hyperlinkcolor" val="tx"/>
                    </a:ext>
                  </a:extLst>
                </a:hlinkClick>
              </a:rPr>
              <a:t>Strategic migration assessment and readiness tool (SMART)</a:t>
            </a:r>
            <a:endParaRPr lang="en-US" sz="1200"/>
          </a:p>
          <a:p>
            <a:pPr defTabSz="932293" fontAlgn="base">
              <a:spcBef>
                <a:spcPts val="600"/>
              </a:spcBef>
              <a:spcAft>
                <a:spcPts val="600"/>
              </a:spcAft>
              <a:defRPr/>
            </a:pPr>
            <a:r>
              <a:rPr lang="en-US" sz="1200">
                <a:latin typeface="Segoe UI"/>
                <a:hlinkClick r:id="rId14">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effectLst/>
              <a:uLnTx/>
              <a:uFillTx/>
              <a:latin typeface="Segoe UI"/>
            </a:endParaRPr>
          </a:p>
          <a:p>
            <a:pPr defTabSz="932293" fontAlgn="base">
              <a:spcBef>
                <a:spcPts val="600"/>
              </a:spcBef>
              <a:spcAft>
                <a:spcPts val="600"/>
              </a:spcAft>
              <a:defRPr/>
            </a:pPr>
            <a:r>
              <a:rPr lang="en-US" sz="1200">
                <a:latin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Azure innovation guide</a:t>
            </a:r>
            <a:endParaRPr lang="en-US" sz="1200">
              <a:latin typeface="Segoe UI" panose="020B0502040204020203" pitchFamily="34" charset="0"/>
              <a:cs typeface="Segoe UI" panose="020B0502040204020203" pitchFamily="34" charset="0"/>
            </a:endParaRPr>
          </a:p>
          <a:p>
            <a:pPr defTabSz="932293" fontAlgn="base">
              <a:spcBef>
                <a:spcPts val="600"/>
              </a:spcBef>
              <a:spcAft>
                <a:spcPts val="600"/>
              </a:spcAft>
              <a:defRPr/>
            </a:pPr>
            <a:endParaRPr lang="en-US" sz="1200">
              <a:latin typeface="Segoe UI" panose="020B0502040204020203" pitchFamily="34" charset="0"/>
              <a:cs typeface="Segoe UI" panose="020B0502040204020203" pitchFamily="34" charset="0"/>
            </a:endParaRPr>
          </a:p>
        </p:txBody>
      </p:sp>
      <p:sp>
        <p:nvSpPr>
          <p:cNvPr id="119" name="TextBox 118">
            <a:extLst>
              <a:ext uri="{FF2B5EF4-FFF2-40B4-BE49-F238E27FC236}">
                <a16:creationId xmlns:a16="http://schemas.microsoft.com/office/drawing/2014/main" id="{C991B8B6-5810-4D7C-B7BB-399BE917B97C}"/>
              </a:ext>
            </a:extLst>
          </p:cNvPr>
          <p:cNvSpPr txBox="1"/>
          <p:nvPr/>
        </p:nvSpPr>
        <p:spPr>
          <a:xfrm>
            <a:off x="4735768" y="4080796"/>
            <a:ext cx="3162065" cy="2308324"/>
          </a:xfrm>
          <a:prstGeom prst="rect">
            <a:avLst/>
          </a:prstGeom>
          <a:noFill/>
        </p:spPr>
        <p:txBody>
          <a:bodyPr wrap="square" anchor="t">
            <a:spAutoFit/>
          </a:bodyPr>
          <a:lstStyle/>
          <a:p>
            <a:pPr defTabSz="951028" fontAlgn="base">
              <a:spcBef>
                <a:spcPts val="612"/>
              </a:spcBef>
              <a:spcAft>
                <a:spcPts val="612"/>
              </a:spcAft>
              <a:defRPr/>
            </a:pPr>
            <a:r>
              <a:rPr lang="en-US" sz="1200" b="0" i="0" u="none" strike="noStrike" dirty="0">
                <a:effectLst/>
                <a:latin typeface="Segoe UI"/>
                <a:cs typeface="Segoe UI"/>
                <a:hlinkClick r:id="rId16"/>
              </a:rPr>
              <a:t>Governance benchmark</a:t>
            </a:r>
          </a:p>
          <a:p>
            <a:pPr defTabSz="951028" fontAlgn="base">
              <a:spcBef>
                <a:spcPts val="612"/>
              </a:spcBef>
              <a:spcAft>
                <a:spcPts val="612"/>
              </a:spcAft>
              <a:defRPr/>
            </a:pPr>
            <a:r>
              <a:rPr lang="en-US" sz="1200" dirty="0">
                <a:latin typeface="Segoe UI"/>
                <a:ea typeface="Segoe UI" panose="020B0502040204020203" pitchFamily="34" charset="0"/>
                <a:cs typeface="Segoe UI"/>
                <a:hlinkClick r:id="rId17">
                  <a:extLst>
                    <a:ext uri="{A12FA001-AC4F-418D-AE19-62706E023703}">
                      <ahyp:hlinkClr xmlns:ahyp="http://schemas.microsoft.com/office/drawing/2018/hyperlinkcolor" val="tx"/>
                    </a:ext>
                  </a:extLst>
                </a:hlinkClick>
              </a:rPr>
              <a:t>Governance process template</a:t>
            </a:r>
            <a:endParaRPr lang="en-US" sz="1200" dirty="0">
              <a:latin typeface="Segoe UI"/>
              <a:ea typeface="Segoe UI" panose="020B0502040204020203" pitchFamily="34" charset="0"/>
              <a:cs typeface="Segoe UI"/>
            </a:endParaRPr>
          </a:p>
          <a:p>
            <a:pPr defTabSz="951028" fontAlgn="base">
              <a:spcBef>
                <a:spcPts val="612"/>
              </a:spcBef>
              <a:spcAft>
                <a:spcPts val="612"/>
              </a:spcAft>
              <a:defRPr/>
            </a:pPr>
            <a:r>
              <a:rPr lang="en-US" sz="1200" b="0" i="0" u="none" strike="noStrike" dirty="0">
                <a:effectLst/>
                <a:latin typeface="Segoe UI"/>
                <a:cs typeface="Segoe UI"/>
                <a:hlinkClick r:id="rId18">
                  <a:extLst>
                    <a:ext uri="{A12FA001-AC4F-418D-AE19-62706E023703}">
                      <ahyp:hlinkClr xmlns:ahyp="http://schemas.microsoft.com/office/drawing/2018/hyperlinkcolor" val="tx"/>
                    </a:ext>
                  </a:extLst>
                </a:hlinkClick>
              </a:rPr>
              <a:t>Cost Management process template</a:t>
            </a:r>
            <a:endParaRPr lang="en-US" sz="1200" b="0" i="0" u="none" strike="noStrike" dirty="0">
              <a:effectLst/>
              <a:latin typeface="Segoe UI"/>
              <a:cs typeface="Segoe UI"/>
            </a:endParaRPr>
          </a:p>
          <a:p>
            <a:pPr defTabSz="951028" fontAlgn="base">
              <a:spcBef>
                <a:spcPts val="612"/>
              </a:spcBef>
              <a:spcAft>
                <a:spcPts val="612"/>
              </a:spcAft>
              <a:defRPr/>
            </a:pPr>
            <a:r>
              <a:rPr lang="en-US" sz="1200" b="0" i="0" u="none" strike="noStrike" dirty="0">
                <a:effectLst/>
                <a:latin typeface="Segoe UI"/>
                <a:cs typeface="Segoe UI"/>
                <a:hlinkClick r:id="rId19">
                  <a:extLst>
                    <a:ext uri="{A12FA001-AC4F-418D-AE19-62706E023703}">
                      <ahyp:hlinkClr xmlns:ahyp="http://schemas.microsoft.com/office/drawing/2018/hyperlinkcolor" val="tx"/>
                    </a:ext>
                  </a:extLst>
                </a:hlinkClick>
              </a:rPr>
              <a:t>Deployment acceleration process template</a:t>
            </a:r>
            <a:endParaRPr lang="en-US" sz="1200" b="0" i="0" u="none" strike="noStrike" dirty="0">
              <a:effectLst/>
              <a:latin typeface="Segoe UI"/>
              <a:cs typeface="Segoe UI"/>
            </a:endParaRPr>
          </a:p>
          <a:p>
            <a:pPr defTabSz="951028" fontAlgn="base">
              <a:spcBef>
                <a:spcPts val="612"/>
              </a:spcBef>
              <a:spcAft>
                <a:spcPts val="612"/>
              </a:spcAft>
              <a:defRPr/>
            </a:pPr>
            <a:r>
              <a:rPr lang="en-US" sz="1200" b="0" i="0" u="none" strike="noStrike" dirty="0">
                <a:effectLst/>
                <a:latin typeface="Segoe UI"/>
                <a:cs typeface="Segoe UI"/>
                <a:hlinkClick r:id="rId20">
                  <a:extLst>
                    <a:ext uri="{A12FA001-AC4F-418D-AE19-62706E023703}">
                      <ahyp:hlinkClr xmlns:ahyp="http://schemas.microsoft.com/office/drawing/2018/hyperlinkcolor" val="tx"/>
                    </a:ext>
                  </a:extLst>
                </a:hlinkClick>
              </a:rPr>
              <a:t>Identity process template</a:t>
            </a:r>
            <a:endParaRPr lang="en-US" sz="1200" dirty="0">
              <a:latin typeface="Segoe UI"/>
              <a:cs typeface="Segoe UI"/>
            </a:endParaRPr>
          </a:p>
          <a:p>
            <a:pPr defTabSz="951028" fontAlgn="base">
              <a:spcBef>
                <a:spcPts val="612"/>
              </a:spcBef>
              <a:spcAft>
                <a:spcPts val="612"/>
              </a:spcAft>
              <a:defRPr/>
            </a:pPr>
            <a:r>
              <a:rPr lang="en-US" sz="1200" b="0" i="0" u="none" strike="noStrike" dirty="0">
                <a:effectLst/>
                <a:latin typeface="Segoe UI"/>
                <a:cs typeface="Segoe UI"/>
                <a:hlinkClick r:id="rId21">
                  <a:extLst>
                    <a:ext uri="{A12FA001-AC4F-418D-AE19-62706E023703}">
                      <ahyp:hlinkClr xmlns:ahyp="http://schemas.microsoft.com/office/drawing/2018/hyperlinkcolor" val="tx"/>
                    </a:ext>
                  </a:extLst>
                </a:hlinkClick>
              </a:rPr>
              <a:t>Resource consistency process template</a:t>
            </a:r>
            <a:endParaRPr lang="en-US" sz="1200" b="0" i="0" u="none" strike="noStrike" dirty="0">
              <a:effectLst/>
              <a:latin typeface="Segoe UI"/>
              <a:cs typeface="Segoe UI"/>
            </a:endParaRPr>
          </a:p>
          <a:p>
            <a:pPr defTabSz="951028" fontAlgn="base">
              <a:spcBef>
                <a:spcPts val="612"/>
              </a:spcBef>
              <a:spcAft>
                <a:spcPts val="612"/>
              </a:spcAft>
              <a:defRPr/>
            </a:pPr>
            <a:r>
              <a:rPr lang="en-US" sz="1200" b="0" i="0" u="none" strike="noStrike" dirty="0">
                <a:effectLst/>
                <a:latin typeface="Segoe UI"/>
                <a:cs typeface="Segoe UI"/>
                <a:hlinkClick r:id="rId22">
                  <a:extLst>
                    <a:ext uri="{A12FA001-AC4F-418D-AE19-62706E023703}">
                      <ahyp:hlinkClr xmlns:ahyp="http://schemas.microsoft.com/office/drawing/2018/hyperlinkcolor" val="tx"/>
                    </a:ext>
                  </a:extLst>
                </a:hlinkClick>
              </a:rPr>
              <a:t>Security baseline process template</a:t>
            </a:r>
            <a:endParaRPr lang="en-US" sz="1200" b="0" i="0" u="none" strike="noStrike" dirty="0">
              <a:effectLst/>
              <a:latin typeface="Segoe UI"/>
              <a:cs typeface="Segoe UI"/>
            </a:endParaRPr>
          </a:p>
        </p:txBody>
      </p:sp>
      <p:sp>
        <p:nvSpPr>
          <p:cNvPr id="124" name="TextBox 123">
            <a:extLst>
              <a:ext uri="{FF2B5EF4-FFF2-40B4-BE49-F238E27FC236}">
                <a16:creationId xmlns:a16="http://schemas.microsoft.com/office/drawing/2014/main" id="{C5D0633D-14C1-41B0-B300-9038700C9C3F}"/>
              </a:ext>
            </a:extLst>
          </p:cNvPr>
          <p:cNvSpPr txBox="1"/>
          <p:nvPr/>
        </p:nvSpPr>
        <p:spPr>
          <a:xfrm>
            <a:off x="8324588" y="4055379"/>
            <a:ext cx="3027766" cy="954107"/>
          </a:xfrm>
          <a:prstGeom prst="rect">
            <a:avLst/>
          </a:prstGeom>
          <a:noFill/>
        </p:spPr>
        <p:txBody>
          <a:bodyPr wrap="square" anchor="t">
            <a:spAutoFit/>
          </a:bodyPr>
          <a:lstStyle/>
          <a:p>
            <a:pPr defTabSz="951028" fontAlgn="base">
              <a:spcBef>
                <a:spcPts val="612"/>
              </a:spcBef>
              <a:spcAft>
                <a:spcPts val="612"/>
              </a:spcAft>
              <a:defRPr/>
            </a:pPr>
            <a:r>
              <a:rPr lang="en-US" sz="1200" dirty="0">
                <a:latin typeface="Segoe UI"/>
                <a:ea typeface="Segoe UI" panose="020B0502040204020203" pitchFamily="34" charset="0"/>
                <a:cs typeface="Segoe UI"/>
                <a:hlinkClick r:id="rId23"/>
              </a:rPr>
              <a:t>Azure architecture review</a:t>
            </a:r>
          </a:p>
          <a:p>
            <a:pPr defTabSz="951028" fontAlgn="base">
              <a:spcBef>
                <a:spcPts val="612"/>
              </a:spcBef>
              <a:spcAft>
                <a:spcPts val="612"/>
              </a:spcAft>
              <a:defRPr/>
            </a:pPr>
            <a:r>
              <a:rPr lang="en-US" sz="1200" dirty="0">
                <a:latin typeface="Segoe UI"/>
                <a:ea typeface="Segoe UI" panose="020B0502040204020203" pitchFamily="34" charset="0"/>
                <a:cs typeface="Segoe UI"/>
                <a:hlinkClick r:id="rId24">
                  <a:extLst>
                    <a:ext uri="{A12FA001-AC4F-418D-AE19-62706E023703}">
                      <ahyp:hlinkClr xmlns:ahyp="http://schemas.microsoft.com/office/drawing/2018/hyperlinkcolor" val="tx"/>
                    </a:ext>
                  </a:extLst>
                </a:hlinkClick>
              </a:rPr>
              <a:t>Best practices source code</a:t>
            </a:r>
            <a:endParaRPr lang="en-US" sz="1200" dirty="0">
              <a:latin typeface="Segoe UI"/>
              <a:ea typeface="Segoe UI" panose="020B0502040204020203" pitchFamily="34" charset="0"/>
              <a:cs typeface="Segoe UI"/>
            </a:endParaRPr>
          </a:p>
          <a:p>
            <a:pPr defTabSz="951028" fontAlgn="base">
              <a:spcBef>
                <a:spcPts val="612"/>
              </a:spcBef>
              <a:spcAft>
                <a:spcPts val="612"/>
              </a:spcAft>
              <a:defRPr/>
            </a:pPr>
            <a:r>
              <a:rPr lang="en-US" sz="1200" dirty="0">
                <a:latin typeface="Segoe UI"/>
                <a:ea typeface="Segoe UI" panose="020B0502040204020203" pitchFamily="34" charset="0"/>
                <a:cs typeface="Segoe UI"/>
                <a:hlinkClick r:id="rId25">
                  <a:extLst>
                    <a:ext uri="{A12FA001-AC4F-418D-AE19-62706E023703}">
                      <ahyp:hlinkClr xmlns:ahyp="http://schemas.microsoft.com/office/drawing/2018/hyperlinkcolor" val="tx"/>
                    </a:ext>
                  </a:extLst>
                </a:hlinkClick>
              </a:rPr>
              <a:t>Operations management workbook</a:t>
            </a:r>
            <a:endParaRPr lang="en-US" sz="1200" dirty="0">
              <a:latin typeface="Segoe UI"/>
              <a:ea typeface="Segoe UI" panose="020B0502040204020203" pitchFamily="34" charset="0"/>
              <a:cs typeface="Segoe UI"/>
            </a:endParaRPr>
          </a:p>
        </p:txBody>
      </p:sp>
      <p:sp>
        <p:nvSpPr>
          <p:cNvPr id="186" name="TextBox 185">
            <a:extLst>
              <a:ext uri="{FF2B5EF4-FFF2-40B4-BE49-F238E27FC236}">
                <a16:creationId xmlns:a16="http://schemas.microsoft.com/office/drawing/2014/main" id="{B9EF9053-0228-46D4-BC8C-4DD0D2EB6A53}"/>
              </a:ext>
            </a:extLst>
          </p:cNvPr>
          <p:cNvSpPr txBox="1"/>
          <p:nvPr/>
        </p:nvSpPr>
        <p:spPr>
          <a:xfrm>
            <a:off x="663839" y="6321252"/>
            <a:ext cx="2621362" cy="307777"/>
          </a:xfrm>
          <a:prstGeom prst="rect">
            <a:avLst/>
          </a:prstGeom>
          <a:noFill/>
        </p:spPr>
        <p:txBody>
          <a:bodyPr wrap="square">
            <a:spAutoFit/>
          </a:bodyPr>
          <a:lstStyle/>
          <a:p>
            <a:pPr marR="0" lvl="0" algn="l" defTabSz="951121" rtl="0" eaLnBrk="1" fontAlgn="auto" latinLnBrk="0" hangingPunct="1">
              <a:lnSpc>
                <a:spcPct val="100000"/>
              </a:lnSpc>
              <a:spcBef>
                <a:spcPts val="600"/>
              </a:spcBef>
              <a:spcAft>
                <a:spcPts val="600"/>
              </a:spcAft>
              <a:buClrTx/>
              <a:buSzTx/>
              <a:tabLst/>
              <a:defRPr/>
            </a:pPr>
            <a:r>
              <a:rPr lang="en-US" sz="1400" b="0" i="0" u="sng">
                <a:solidFill>
                  <a:srgbClr val="003763"/>
                </a:solidFill>
                <a:effectLst/>
                <a:latin typeface="Segoe UI" panose="020B0502040204020203" pitchFamily="34" charset="0"/>
                <a:hlinkClick r:id="rId26"/>
              </a:rPr>
              <a:t>aka.ms/adopt/tools-templates</a:t>
            </a:r>
            <a:endParaRPr lang="en-US" sz="1400" i="1">
              <a:latin typeface="Segoe UI"/>
            </a:endParaRPr>
          </a:p>
        </p:txBody>
      </p:sp>
      <p:cxnSp>
        <p:nvCxnSpPr>
          <p:cNvPr id="3" name="Connector: Elbow 2">
            <a:extLst>
              <a:ext uri="{FF2B5EF4-FFF2-40B4-BE49-F238E27FC236}">
                <a16:creationId xmlns:a16="http://schemas.microsoft.com/office/drawing/2014/main" id="{A96795D4-C663-4AF2-ADF2-E213175C408F}"/>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86AB5142-76E3-4F09-83C3-ECC0811AD773}"/>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0078D4"/>
              </a:solidFill>
              <a:ea typeface="Segoe UI" pitchFamily="34" charset="0"/>
              <a:cs typeface="Segoe UI" pitchFamily="34" charset="0"/>
            </a:endParaRPr>
          </a:p>
        </p:txBody>
      </p:sp>
      <p:cxnSp>
        <p:nvCxnSpPr>
          <p:cNvPr id="5" name="Connector: Elbow 4">
            <a:extLst>
              <a:ext uri="{FF2B5EF4-FFF2-40B4-BE49-F238E27FC236}">
                <a16:creationId xmlns:a16="http://schemas.microsoft.com/office/drawing/2014/main" id="{CD730DFD-42CB-4223-85F8-E98792AD87FB}"/>
              </a:ext>
            </a:extLst>
          </p:cNvPr>
          <p:cNvCxnSpPr>
            <a:cxnSpLocks/>
          </p:cNvCxnSpPr>
          <p:nvPr/>
        </p:nvCxnSpPr>
        <p:spPr>
          <a:xfrm>
            <a:off x="3772578" y="1879236"/>
            <a:ext cx="1584413" cy="1207843"/>
          </a:xfrm>
          <a:prstGeom prst="bentConnector3">
            <a:avLst>
              <a:gd name="adj1" fmla="val 30"/>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5481A0BE-7EDC-48E8-8516-CA19DFEB5FB7}"/>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46E21F9-AC99-4283-82DE-28C7CF1DD416}"/>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0B4F42A-BE65-4F9E-B061-6C8EE7A7F3AA}"/>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C04EE9B1-A6FF-4A75-9C47-935E02BAB980}"/>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C593909-0615-4113-9D9A-6D51AA1CF918}"/>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0078D4"/>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1FDF720C-75D8-4B8F-BEC2-D18E6F367992}"/>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0078D4"/>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EC84374-806F-4991-9D87-C08E16BA811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0078D4"/>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45357D7C-E317-483F-8E6C-BDCE3A165947}"/>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0078D4"/>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B5AE9672-69ED-4E2B-A2D2-D07D257D1914}"/>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4"/>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AA6D48D6-1715-41DD-96E3-F0DD2ED816CA}"/>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4"/>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7E994749-6116-4007-B565-2A0450C9CE94}"/>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0078D4"/>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D9014A9B-86EF-4E90-B009-47240BC1CB6F}"/>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0078D4"/>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8D557C5-4359-417E-BD6C-B3365F22F788}"/>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0078D4"/>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71287C76-CC57-4600-AC90-B7A558FE3004}"/>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4"/>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4A16646A-A6C0-4139-8477-AB7EFB45D9FC}"/>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0078D4"/>
              </a:solidFill>
              <a:ea typeface="Segoe UI" pitchFamily="34" charset="0"/>
              <a:cs typeface="Segoe UI" pitchFamily="34" charset="0"/>
            </a:endParaRPr>
          </a:p>
        </p:txBody>
      </p:sp>
      <p:sp>
        <p:nvSpPr>
          <p:cNvPr id="34" name="Oval 33">
            <a:extLst>
              <a:ext uri="{FF2B5EF4-FFF2-40B4-BE49-F238E27FC236}">
                <a16:creationId xmlns:a16="http://schemas.microsoft.com/office/drawing/2014/main" id="{8AF31FDA-EBE8-4DB7-9B89-CF1A3186399B}"/>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0078D4"/>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04407999-1B74-4AFB-8198-B1DD7A85324B}"/>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0078D4"/>
              </a:solidFill>
              <a:ea typeface="Segoe UI" pitchFamily="34" charset="0"/>
              <a:cs typeface="Segoe UI" pitchFamily="34" charset="0"/>
            </a:endParaRPr>
          </a:p>
        </p:txBody>
      </p:sp>
      <p:cxnSp>
        <p:nvCxnSpPr>
          <p:cNvPr id="60" name="Straight Arrow Connector 59">
            <a:extLst>
              <a:ext uri="{FF2B5EF4-FFF2-40B4-BE49-F238E27FC236}">
                <a16:creationId xmlns:a16="http://schemas.microsoft.com/office/drawing/2014/main" id="{F95C208B-4C32-4C85-820D-4D66F4E5D32E}"/>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E09A585-A506-430D-A2AA-7CDBC44B305B}"/>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381AEE9-2EE9-41C1-9F65-9FECE8730F75}"/>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0B6473-321C-47A3-962F-6D37A564E85D}"/>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8F83474-C9C3-44D3-BDF6-D1FC504F93A7}"/>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DA53F4EB-2B81-4F14-8916-415606B03CDE}"/>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4"/>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E78FA574-EE03-4330-B1C3-5F35B37253F4}"/>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4"/>
              </a:solidFill>
              <a:ea typeface="Segoe UI" pitchFamily="34" charset="0"/>
              <a:cs typeface="Segoe UI" pitchFamily="34" charset="0"/>
            </a:endParaRPr>
          </a:p>
        </p:txBody>
      </p:sp>
      <p:sp>
        <p:nvSpPr>
          <p:cNvPr id="95" name="Oval 94">
            <a:extLst>
              <a:ext uri="{FF2B5EF4-FFF2-40B4-BE49-F238E27FC236}">
                <a16:creationId xmlns:a16="http://schemas.microsoft.com/office/drawing/2014/main" id="{3A11067D-CFC2-4B81-9D75-1D0A1ACB53A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4"/>
              </a:solidFill>
              <a:ea typeface="Segoe UI" pitchFamily="34" charset="0"/>
              <a:cs typeface="Segoe UI" pitchFamily="34" charset="0"/>
            </a:endParaRPr>
          </a:p>
        </p:txBody>
      </p:sp>
      <p:sp>
        <p:nvSpPr>
          <p:cNvPr id="213" name="Oval 212">
            <a:extLst>
              <a:ext uri="{FF2B5EF4-FFF2-40B4-BE49-F238E27FC236}">
                <a16:creationId xmlns:a16="http://schemas.microsoft.com/office/drawing/2014/main" id="{4772CF4E-B360-493C-84C2-23D12842DB19}"/>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4"/>
              </a:solidFill>
              <a:ea typeface="Segoe UI" pitchFamily="34" charset="0"/>
              <a:cs typeface="Segoe UI" pitchFamily="34" charset="0"/>
            </a:endParaRPr>
          </a:p>
        </p:txBody>
      </p:sp>
      <p:sp>
        <p:nvSpPr>
          <p:cNvPr id="215" name="Oval 214">
            <a:extLst>
              <a:ext uri="{FF2B5EF4-FFF2-40B4-BE49-F238E27FC236}">
                <a16:creationId xmlns:a16="http://schemas.microsoft.com/office/drawing/2014/main" id="{1AC1746F-50FC-46DD-8C45-113B34448040}"/>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4"/>
              </a:solidFill>
              <a:ea typeface="Segoe UI" pitchFamily="34" charset="0"/>
              <a:cs typeface="Segoe UI" pitchFamily="34" charset="0"/>
            </a:endParaRPr>
          </a:p>
        </p:txBody>
      </p:sp>
      <p:sp>
        <p:nvSpPr>
          <p:cNvPr id="217" name="Oval 216">
            <a:extLst>
              <a:ext uri="{FF2B5EF4-FFF2-40B4-BE49-F238E27FC236}">
                <a16:creationId xmlns:a16="http://schemas.microsoft.com/office/drawing/2014/main" id="{421CC677-2FB7-41BB-89FB-3B078051C2F5}"/>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4"/>
              </a:solidFill>
              <a:ea typeface="Segoe UI" pitchFamily="34" charset="0"/>
              <a:cs typeface="Segoe UI" pitchFamily="34" charset="0"/>
            </a:endParaRPr>
          </a:p>
        </p:txBody>
      </p:sp>
      <p:sp>
        <p:nvSpPr>
          <p:cNvPr id="219" name="Oval 218">
            <a:extLst>
              <a:ext uri="{FF2B5EF4-FFF2-40B4-BE49-F238E27FC236}">
                <a16:creationId xmlns:a16="http://schemas.microsoft.com/office/drawing/2014/main" id="{C2414263-7E01-4738-BBC2-728358324A0D}"/>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4"/>
              </a:solidFill>
              <a:ea typeface="Segoe UI" pitchFamily="34" charset="0"/>
              <a:cs typeface="Segoe UI" pitchFamily="34" charset="0"/>
            </a:endParaRPr>
          </a:p>
        </p:txBody>
      </p:sp>
    </p:spTree>
    <p:extLst>
      <p:ext uri="{BB962C8B-B14F-4D97-AF65-F5344CB8AC3E}">
        <p14:creationId xmlns:p14="http://schemas.microsoft.com/office/powerpoint/2010/main" val="864920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0550" y="3152001"/>
            <a:ext cx="9144000" cy="553998"/>
          </a:xfrm>
        </p:spPr>
        <p:txBody>
          <a:bodyPr/>
          <a:lstStyle/>
          <a:p>
            <a:r>
              <a:rPr lang="en-US" sz="4000">
                <a:latin typeface="Segoe UI Semibold" panose="020B0702040204020203" pitchFamily="34" charset="0"/>
                <a:cs typeface="Segoe UI Semibold" panose="020B0702040204020203" pitchFamily="34" charset="0"/>
              </a:rPr>
              <a:t>Thank You</a:t>
            </a:r>
            <a:endParaRPr lang="en-US" sz="4000">
              <a:solidFill>
                <a:schemeClr val="tx1"/>
              </a:solidFill>
              <a:latin typeface="Segoe UI Semibold" panose="020B0702040204020203" pitchFamily="34" charset="0"/>
              <a:cs typeface="Segoe UI Semibold" panose="020B0702040204020203" pitchFamily="34" charset="0"/>
            </a:endParaRPr>
          </a:p>
        </p:txBody>
      </p:sp>
      <p:pic>
        <p:nvPicPr>
          <p:cNvPr id="3" name="Graphic 2">
            <a:extLst>
              <a:ext uri="{FF2B5EF4-FFF2-40B4-BE49-F238E27FC236}">
                <a16:creationId xmlns:a16="http://schemas.microsoft.com/office/drawing/2014/main" id="{535B71A9-CCBE-E846-B129-2BA5F76EB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401536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15601" y="2902701"/>
            <a:ext cx="10101559" cy="775597"/>
          </a:xfrm>
        </p:spPr>
        <p:txBody>
          <a:bodyPr/>
          <a:lstStyle/>
          <a:p>
            <a:pPr>
              <a:spcAft>
                <a:spcPts val="1800"/>
              </a:spcAft>
            </a:pPr>
            <a:r>
              <a:rPr lang="en-US" dirty="0">
                <a:latin typeface="Segoe UI Semibold" panose="020B0702040204020203" pitchFamily="34" charset="0"/>
                <a:cs typeface="Segoe UI Semibold" panose="020B0702040204020203" pitchFamily="34" charset="0"/>
              </a:rPr>
              <a:t>Appendix: Slide template gallery</a:t>
            </a:r>
            <a:br>
              <a:rPr lang="en-US" dirty="0">
                <a:latin typeface="Segoe UI Semibold" panose="020B0702040204020203" pitchFamily="34" charset="0"/>
                <a:cs typeface="Segoe UI Semibold" panose="020B0702040204020203" pitchFamily="34" charset="0"/>
              </a:rPr>
            </a:br>
            <a:r>
              <a:rPr lang="en-US" sz="2000" dirty="0">
                <a:solidFill>
                  <a:schemeClr val="tx1"/>
                </a:solidFill>
              </a:rPr>
              <a:t>Customize your presentations with the following slide options</a:t>
            </a:r>
            <a:endParaRPr lang="en-US" sz="2000" dirty="0">
              <a:solidFill>
                <a:schemeClr val="tx1"/>
              </a:solidFill>
              <a:latin typeface="Segoe UI Semibold" panose="020B0702040204020203" pitchFamily="34" charset="0"/>
              <a:cs typeface="Segoe UI Semibold" panose="020B0702040204020203" pitchFamily="34" charset="0"/>
            </a:endParaRPr>
          </a:p>
        </p:txBody>
      </p:sp>
      <p:pic>
        <p:nvPicPr>
          <p:cNvPr id="3" name="Graphic 2">
            <a:extLst>
              <a:ext uri="{FF2B5EF4-FFF2-40B4-BE49-F238E27FC236}">
                <a16:creationId xmlns:a16="http://schemas.microsoft.com/office/drawing/2014/main" id="{535B71A9-CCBE-E846-B129-2BA5F76EB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
        <p:nvSpPr>
          <p:cNvPr id="5" name="Rectangle 13">
            <a:extLst>
              <a:ext uri="{FF2B5EF4-FFF2-40B4-BE49-F238E27FC236}">
                <a16:creationId xmlns:a16="http://schemas.microsoft.com/office/drawing/2014/main" id="{4E837E54-115C-4543-877F-A8AC6984DD92}"/>
              </a:ext>
            </a:extLst>
          </p:cNvPr>
          <p:cNvSpPr>
            <a:spLocks noChangeArrowheads="1"/>
          </p:cNvSpPr>
          <p:nvPr/>
        </p:nvSpPr>
        <p:spPr bwMode="white">
          <a:xfrm>
            <a:off x="615601" y="2363156"/>
            <a:ext cx="2657581" cy="352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Tree>
    <p:extLst>
      <p:ext uri="{BB962C8B-B14F-4D97-AF65-F5344CB8AC3E}">
        <p14:creationId xmlns:p14="http://schemas.microsoft.com/office/powerpoint/2010/main" val="71245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838200" y="-53964"/>
            <a:ext cx="10515600" cy="1325563"/>
          </a:xfrm>
        </p:spPr>
        <p:txBody>
          <a:bodyPr/>
          <a:lstStyle/>
          <a:p>
            <a:r>
              <a:rPr lang="en-US">
                <a:cs typeface="Segoe UI"/>
              </a:rPr>
              <a:t>Achieve balance. Deliver modernization.</a:t>
            </a:r>
            <a:endParaRPr lang="en-US"/>
          </a:p>
        </p:txBody>
      </p:sp>
      <p:sp>
        <p:nvSpPr>
          <p:cNvPr id="22" name="Rectangle 21">
            <a:extLst>
              <a:ext uri="{FF2B5EF4-FFF2-40B4-BE49-F238E27FC236}">
                <a16:creationId xmlns:a16="http://schemas.microsoft.com/office/drawing/2014/main" id="{2E67EF27-C1B1-4DFE-848D-B2A96EDB4A88}"/>
              </a:ext>
            </a:extLst>
          </p:cNvPr>
          <p:cNvSpPr/>
          <p:nvPr/>
        </p:nvSpPr>
        <p:spPr>
          <a:xfrm>
            <a:off x="780793" y="5680232"/>
            <a:ext cx="10630414" cy="1015663"/>
          </a:xfrm>
          <a:prstGeom prst="rect">
            <a:avLst/>
          </a:prstGeom>
        </p:spPr>
        <p:txBody>
          <a:bodyPr wrap="square">
            <a:spAutoFit/>
          </a:bodyPr>
          <a:lstStyle/>
          <a:p>
            <a:pPr lvl="0" defTabSz="914367">
              <a:defRPr/>
            </a:pPr>
            <a:r>
              <a:rPr lang="en-US" sz="2000" b="1" dirty="0">
                <a:solidFill>
                  <a:srgbClr val="000000"/>
                </a:solidFill>
                <a:latin typeface="Segoe UI" panose="020B0502040204020203" pitchFamily="34" charset="0"/>
                <a:cs typeface="Segoe UI" panose="020B0502040204020203" pitchFamily="34" charset="0"/>
              </a:rPr>
              <a:t>Align</a:t>
            </a:r>
            <a:r>
              <a:rPr lang="en-US" sz="2000" dirty="0">
                <a:solidFill>
                  <a:srgbClr val="000000"/>
                </a:solidFill>
                <a:latin typeface="Segoe UI" panose="020B0502040204020203" pitchFamily="34" charset="0"/>
                <a:cs typeface="Segoe UI" panose="020B0502040204020203" pitchFamily="34" charset="0"/>
              </a:rPr>
              <a:t>—</a:t>
            </a:r>
            <a:r>
              <a:rPr lang="en-US" sz="2000" dirty="0">
                <a:solidFill>
                  <a:srgbClr val="0078D4"/>
                </a:solidFill>
                <a:latin typeface="Segoe UI Semibold" panose="020B0702040204020203" pitchFamily="34" charset="0"/>
                <a:cs typeface="Segoe UI Semibold" panose="020B0702040204020203" pitchFamily="34" charset="0"/>
              </a:rPr>
              <a:t>business, people and technology strategy.</a:t>
            </a:r>
          </a:p>
          <a:p>
            <a:pPr lvl="0" defTabSz="914367">
              <a:defRPr/>
            </a:pPr>
            <a:r>
              <a:rPr lang="en-US" sz="2000" b="1" dirty="0">
                <a:solidFill>
                  <a:srgbClr val="000000"/>
                </a:solidFill>
                <a:latin typeface="Segoe UI" panose="020B0502040204020203" pitchFamily="34" charset="0"/>
                <a:cs typeface="Segoe UI" panose="020B0502040204020203" pitchFamily="34" charset="0"/>
              </a:rPr>
              <a:t>Achieve</a:t>
            </a:r>
            <a:r>
              <a:rPr lang="en-US" sz="2000" dirty="0">
                <a:solidFill>
                  <a:srgbClr val="000000"/>
                </a:solidFill>
                <a:latin typeface="Segoe UI" panose="020B0502040204020203" pitchFamily="34" charset="0"/>
                <a:cs typeface="Segoe UI" panose="020B0502040204020203" pitchFamily="34" charset="0"/>
              </a:rPr>
              <a:t>—business goals with </a:t>
            </a:r>
            <a:r>
              <a:rPr lang="en-US" sz="2000" dirty="0">
                <a:solidFill>
                  <a:srgbClr val="0078D4"/>
                </a:solidFill>
                <a:latin typeface="Segoe UI Semibold" panose="020B0702040204020203" pitchFamily="34" charset="0"/>
                <a:cs typeface="Segoe UI Semibold" panose="020B0702040204020203" pitchFamily="34" charset="0"/>
              </a:rPr>
              <a:t>actionable, efficient, and comprehensive </a:t>
            </a:r>
            <a:r>
              <a:rPr lang="en-US" sz="2000" dirty="0">
                <a:solidFill>
                  <a:srgbClr val="000000"/>
                </a:solidFill>
                <a:latin typeface="Segoe UI" panose="020B0502040204020203" pitchFamily="34" charset="0"/>
                <a:cs typeface="Segoe UI" panose="020B0502040204020203" pitchFamily="34" charset="0"/>
              </a:rPr>
              <a:t>guidance.</a:t>
            </a:r>
          </a:p>
          <a:p>
            <a:pPr lvl="0" defTabSz="914367">
              <a:defRPr/>
            </a:pPr>
            <a:r>
              <a:rPr lang="en-US" sz="2000" b="1" dirty="0">
                <a:solidFill>
                  <a:srgbClr val="000000"/>
                </a:solidFill>
                <a:latin typeface="Segoe UI" panose="020B0502040204020203" pitchFamily="34" charset="0"/>
                <a:cs typeface="Segoe UI" panose="020B0502040204020203" pitchFamily="34" charset="0"/>
              </a:rPr>
              <a:t>Deliver</a:t>
            </a:r>
            <a:r>
              <a:rPr lang="en-US" sz="2000" dirty="0">
                <a:solidFill>
                  <a:srgbClr val="000000"/>
                </a:solidFill>
                <a:latin typeface="Segoe UI" panose="020B0502040204020203" pitchFamily="34" charset="0"/>
                <a:cs typeface="Segoe UI" panose="020B0502040204020203" pitchFamily="34" charset="0"/>
              </a:rPr>
              <a:t>—fast results with </a:t>
            </a:r>
            <a:r>
              <a:rPr lang="en-US" sz="2000" b="1" dirty="0">
                <a:solidFill>
                  <a:srgbClr val="0078D4"/>
                </a:solidFill>
                <a:latin typeface="Segoe UI Semibold" panose="020B0702040204020203" pitchFamily="34" charset="0"/>
                <a:cs typeface="Segoe UI Semibold" panose="020B0702040204020203" pitchFamily="34" charset="0"/>
              </a:rPr>
              <a:t>control and stability.</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771924" y="2443255"/>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383308" y="2443255"/>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35835"/>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96136"/>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606976"/>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54212"/>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28143"/>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86000"/>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62610"/>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77994"/>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211284" y="3486250"/>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TextBox 2">
            <a:extLst>
              <a:ext uri="{FF2B5EF4-FFF2-40B4-BE49-F238E27FC236}">
                <a16:creationId xmlns:a16="http://schemas.microsoft.com/office/drawing/2014/main" id="{FD7DDA0C-7F11-49A5-9C7C-80D2ADC76EBF}"/>
              </a:ext>
            </a:extLst>
          </p:cNvPr>
          <p:cNvSpPr txBox="1"/>
          <p:nvPr/>
        </p:nvSpPr>
        <p:spPr>
          <a:xfrm>
            <a:off x="6022692" y="2621648"/>
            <a:ext cx="1250563" cy="627923"/>
          </a:xfrm>
          <a:prstGeom prst="rect">
            <a:avLst/>
          </a:prstGeom>
          <a:noFill/>
        </p:spPr>
        <p:txBody>
          <a:bodyPr wrap="square" lIns="0" tIns="0" rIns="0" bIns="0" rtlCol="0">
            <a:spAutoFit/>
          </a:bodyPr>
          <a:lstStyle/>
          <a:p>
            <a:pPr defTabSz="914411"/>
            <a:r>
              <a:rPr lang="en-US" sz="2040">
                <a:solidFill>
                  <a:srgbClr val="0078D4"/>
                </a:solidFill>
                <a:latin typeface="Segoe UI"/>
              </a:rPr>
              <a:t>Control &amp; Stability</a:t>
            </a:r>
          </a:p>
        </p:txBody>
      </p:sp>
      <p:sp>
        <p:nvSpPr>
          <p:cNvPr id="4" name="TextBox 3">
            <a:extLst>
              <a:ext uri="{FF2B5EF4-FFF2-40B4-BE49-F238E27FC236}">
                <a16:creationId xmlns:a16="http://schemas.microsoft.com/office/drawing/2014/main" id="{4252F41B-CF8E-461D-8C9F-110B5EA2CC65}"/>
              </a:ext>
            </a:extLst>
          </p:cNvPr>
          <p:cNvSpPr txBox="1"/>
          <p:nvPr/>
        </p:nvSpPr>
        <p:spPr>
          <a:xfrm>
            <a:off x="10082532" y="2608832"/>
            <a:ext cx="1150170" cy="627864"/>
          </a:xfrm>
          <a:prstGeom prst="rect">
            <a:avLst/>
          </a:prstGeom>
          <a:noFill/>
        </p:spPr>
        <p:txBody>
          <a:bodyPr wrap="square" lIns="0" tIns="0" rIns="0" bIns="0" rtlCol="0">
            <a:spAutoFit/>
          </a:bodyPr>
          <a:lstStyle/>
          <a:p>
            <a:pPr defTabSz="914411"/>
            <a:r>
              <a:rPr lang="en-US" sz="2040">
                <a:latin typeface="Segoe UI"/>
              </a:rPr>
              <a:t>Speed &amp; </a:t>
            </a:r>
          </a:p>
          <a:p>
            <a:pPr defTabSz="914411"/>
            <a:r>
              <a:rPr lang="en-US" sz="2040">
                <a:latin typeface="Segoe UI"/>
              </a:rPr>
              <a:t>Results</a:t>
            </a:r>
          </a:p>
        </p:txBody>
      </p:sp>
    </p:spTree>
    <p:extLst>
      <p:ext uri="{BB962C8B-B14F-4D97-AF65-F5344CB8AC3E}">
        <p14:creationId xmlns:p14="http://schemas.microsoft.com/office/powerpoint/2010/main" val="1852442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6380159" y="1181399"/>
            <a:ext cx="2511690" cy="4293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0" noProof="0" dirty="0">
                <a:solidFill>
                  <a:srgbClr val="0078D4"/>
                </a:solidFill>
                <a:latin typeface="Segoe UI Semibold"/>
              </a:rPr>
              <a:t>Define Strategy</a:t>
            </a:r>
          </a:p>
          <a:p>
            <a:pPr lvl="0" defTabSz="914367">
              <a:spcBef>
                <a:spcPts val="600"/>
              </a:spcBef>
              <a:defRPr/>
            </a:pP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Understand motivations </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Business outcomes </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Business justification</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Prioritize project</a:t>
            </a:r>
            <a:endParaRPr lang="en-US" sz="140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pc="-50" noProof="0" dirty="0">
              <a:solidFill>
                <a:srgbClr val="0078D4"/>
              </a:soli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50" normalizeH="0" baseline="0" dirty="0">
                <a:ln>
                  <a:noFill/>
                </a:ln>
                <a:solidFill>
                  <a:srgbClr val="0078D4"/>
                </a:solidFill>
                <a:effectLst/>
                <a:uLnTx/>
                <a:uFillTx/>
                <a:latin typeface="Segoe UI Semibold"/>
              </a:rPr>
              <a:t>Plan</a:t>
            </a:r>
          </a:p>
          <a:p>
            <a:pPr defTabSz="914367">
              <a:spcBef>
                <a:spcPts val="600"/>
              </a:spcBef>
              <a:defRPr/>
            </a:pP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Rationalize digital assets  </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Initial organization alignment </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Skills readiness plan</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Cloud adoption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50" normalizeH="0" baseline="0" dirty="0">
              <a:ln>
                <a:noFill/>
              </a:ln>
              <a:solidFill>
                <a:srgbClr val="0078D4"/>
              </a:solidFill>
              <a:effectLst/>
              <a:uLnTx/>
              <a:uFillTx/>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pc="-50" noProof="0" dirty="0">
                <a:solidFill>
                  <a:srgbClr val="0078D4"/>
                </a:solidFill>
                <a:latin typeface="Segoe UI Semibold"/>
              </a:rPr>
              <a:t>Ready</a:t>
            </a:r>
          </a:p>
          <a:p>
            <a:pPr marR="0" lvl="0" defTabSz="914367" fontAlgn="auto">
              <a:lnSpc>
                <a:spcPct val="100000"/>
              </a:lnSpc>
              <a:spcBef>
                <a:spcPts val="600"/>
              </a:spcBef>
              <a:spcAft>
                <a:spcPts val="0"/>
              </a:spcAft>
              <a:buClrTx/>
              <a:buSzTx/>
              <a:tabLst/>
              <a:defRPr/>
            </a:pP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Azure setup guide</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First landing zone</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Expand the landing zone</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latin typeface="Segoe UI Light" panose="020B0502040204020203" pitchFamily="34" charset="0"/>
                <a:ea typeface="+mn-lt"/>
                <a:cs typeface="Segoe UI Light" panose="020B0502040204020203" pitchFamily="34" charset="0"/>
              </a:rPr>
              <a:t>Best practice Validation</a:t>
            </a:r>
            <a:endParaRPr lang="en-US" sz="1400" spc="-50" noProof="0" dirty="0">
              <a:latin typeface="Segoe UI Light" panose="020B0502040204020203" pitchFamily="34" charset="0"/>
              <a:cs typeface="Segoe UI Light" panose="020B0502040204020203" pitchFamily="34" charset="0"/>
            </a:endParaRP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307468" y="1334331"/>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
        <p:nvSpPr>
          <p:cNvPr id="99" name="Title 1">
            <a:extLst>
              <a:ext uri="{FF2B5EF4-FFF2-40B4-BE49-F238E27FC236}">
                <a16:creationId xmlns:a16="http://schemas.microsoft.com/office/drawing/2014/main" id="{353304EA-20B0-400B-BFFC-801BFB281494}"/>
              </a:ext>
            </a:extLst>
          </p:cNvPr>
          <p:cNvSpPr txBox="1">
            <a:spLocks/>
          </p:cNvSpPr>
          <p:nvPr/>
        </p:nvSpPr>
        <p:spPr>
          <a:xfrm>
            <a:off x="335620" y="318252"/>
            <a:ext cx="10785904" cy="414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rgbClr val="0078D4"/>
                </a:solidFill>
                <a:latin typeface="Segoe UI Semibold" panose="020B0702040204020203" pitchFamily="34" charset="0"/>
                <a:cs typeface="Segoe UI Semibold" panose="020B0702040204020203" pitchFamily="34" charset="0"/>
              </a:rPr>
              <a:t>Cloud Adoption Framework</a:t>
            </a:r>
          </a:p>
        </p:txBody>
      </p:sp>
      <p:sp>
        <p:nvSpPr>
          <p:cNvPr id="2" name="Rectangle 1">
            <a:extLst>
              <a:ext uri="{FF2B5EF4-FFF2-40B4-BE49-F238E27FC236}">
                <a16:creationId xmlns:a16="http://schemas.microsoft.com/office/drawing/2014/main" id="{38019528-7EA3-6B44-A089-0B35AB0DEE16}"/>
              </a:ext>
            </a:extLst>
          </p:cNvPr>
          <p:cNvSpPr/>
          <p:nvPr/>
        </p:nvSpPr>
        <p:spPr>
          <a:xfrm>
            <a:off x="9201122" y="1181399"/>
            <a:ext cx="2815114" cy="5429179"/>
          </a:xfrm>
          <a:prstGeom prst="rect">
            <a:avLst/>
          </a:prstGeom>
        </p:spPr>
        <p:txBody>
          <a:bodyPr wrap="square">
            <a:spAutoFit/>
          </a:bodyPr>
          <a:lstStyle/>
          <a:p>
            <a:pPr lvl="0">
              <a:spcAft>
                <a:spcPts val="600"/>
              </a:spcAft>
              <a:defRPr/>
            </a:pPr>
            <a:r>
              <a:rPr lang="en-US" spc="-50">
                <a:solidFill>
                  <a:srgbClr val="0078D4"/>
                </a:solidFill>
                <a:latin typeface="Segoe UI Semibold"/>
              </a:rPr>
              <a:t>Adopt </a:t>
            </a:r>
            <a:endParaRPr lang="en-US" spc="-50">
              <a:solidFill>
                <a:srgbClr val="0078D4"/>
              </a:solidFill>
              <a:latin typeface="Segoe UI Semibold"/>
              <a:sym typeface="Wingdings" panose="05000000000000000000" pitchFamily="2" charset="2"/>
            </a:endParaRPr>
          </a:p>
          <a:p>
            <a:pPr lvl="0">
              <a:spcAft>
                <a:spcPts val="600"/>
              </a:spcAft>
              <a:defRPr/>
            </a:pPr>
            <a:r>
              <a:rPr lang="en-US" sz="1400" spc="-50">
                <a:solidFill>
                  <a:srgbClr val="4FE7FF"/>
                </a:solidFill>
                <a:latin typeface="Segoe UI Semibold"/>
                <a:sym typeface="Wingdings" panose="05000000000000000000" pitchFamily="2" charset="2"/>
              </a:rPr>
              <a:t> </a:t>
            </a:r>
            <a:r>
              <a:rPr lang="en-US" sz="1400" spc="-50">
                <a:latin typeface="Segoe UI Semibold"/>
                <a:sym typeface="Wingdings" panose="05000000000000000000" pitchFamily="2" charset="2"/>
              </a:rPr>
              <a:t>Migrate</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Migration Guide</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First workload migration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Expanded scenarios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Best practice validation           </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Process improvements</a:t>
            </a:r>
          </a:p>
          <a:p>
            <a:pPr lvl="0" defTabSz="914367">
              <a:defRPr/>
            </a:pPr>
            <a:endParaRPr lang="en-US" sz="1400">
              <a:latin typeface="Segoe UI Light" panose="020B0502040204020203" pitchFamily="34" charset="0"/>
              <a:ea typeface="+mn-lt"/>
              <a:cs typeface="Segoe UI Light" panose="020B0502040204020203" pitchFamily="34" charset="0"/>
            </a:endParaRPr>
          </a:p>
          <a:p>
            <a:pPr lvl="0">
              <a:defRPr/>
            </a:pPr>
            <a:r>
              <a:rPr lang="en-US" sz="1400" spc="-50">
                <a:solidFill>
                  <a:srgbClr val="4FE7FF"/>
                </a:solidFill>
                <a:latin typeface="Segoe UI Semibold"/>
                <a:sym typeface="Wingdings" panose="05000000000000000000" pitchFamily="2" charset="2"/>
              </a:rPr>
              <a:t></a:t>
            </a:r>
            <a:r>
              <a:rPr lang="en-US" sz="1400" spc="-50">
                <a:latin typeface="Segoe UI Semibold"/>
                <a:sym typeface="Wingdings" panose="05000000000000000000" pitchFamily="2" charset="2"/>
              </a:rPr>
              <a:t> Innovate</a:t>
            </a:r>
            <a:endParaRPr lang="en-US" sz="1400" spc="-50">
              <a:latin typeface="Segoe UI Semibold"/>
            </a:endParaRP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Innovation guide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Expanded scenarios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Best practice validation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Process improvements</a:t>
            </a:r>
          </a:p>
          <a:p>
            <a:pPr lvl="0">
              <a:defRPr/>
            </a:pPr>
            <a:endParaRPr lang="en-US" spc="-50">
              <a:latin typeface="Segoe UI Semibold"/>
            </a:endParaRPr>
          </a:p>
          <a:p>
            <a:pPr lvl="0">
              <a:defRPr/>
            </a:pPr>
            <a:r>
              <a:rPr lang="en-US" spc="-50">
                <a:solidFill>
                  <a:srgbClr val="0078D4"/>
                </a:solidFill>
                <a:latin typeface="Segoe UI Semibold"/>
              </a:rPr>
              <a:t>Govern</a:t>
            </a:r>
          </a:p>
          <a:p>
            <a:pPr lvl="0">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Methodology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Benchmark initial best practice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Governance maturity</a:t>
            </a:r>
          </a:p>
          <a:p>
            <a:pPr lvl="0">
              <a:defRPr/>
            </a:pPr>
            <a:endParaRPr lang="en-US" sz="1200" spc="-50">
              <a:latin typeface="Segoe UI Semibold"/>
            </a:endParaRPr>
          </a:p>
          <a:p>
            <a:pPr lvl="0">
              <a:defRPr/>
            </a:pPr>
            <a:r>
              <a:rPr lang="en-US" spc="-50">
                <a:solidFill>
                  <a:srgbClr val="0078D4"/>
                </a:solidFill>
                <a:latin typeface="Segoe UI Semibold"/>
              </a:rPr>
              <a:t>Manage</a:t>
            </a:r>
          </a:p>
          <a:p>
            <a:pPr lvl="0" defTabSz="914367">
              <a:lnSpc>
                <a:spcPct val="90000"/>
              </a:lnSpc>
              <a:spcBef>
                <a:spcPts val="600"/>
              </a:spcBef>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Business commitments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Operations baseline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Operations maturity</a:t>
            </a:r>
          </a:p>
        </p:txBody>
      </p:sp>
    </p:spTree>
    <p:extLst>
      <p:ext uri="{BB962C8B-B14F-4D97-AF65-F5344CB8AC3E}">
        <p14:creationId xmlns:p14="http://schemas.microsoft.com/office/powerpoint/2010/main" val="216970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464842" y="4350114"/>
            <a:ext cx="9609045" cy="727892"/>
          </a:xfrm>
        </p:spPr>
        <p:txBody>
          <a:bodyPr/>
          <a:lstStyle/>
          <a:p>
            <a:r>
              <a:rPr lang="en-US"/>
              <a:t>Speaker</a:t>
            </a:r>
          </a:p>
          <a:p>
            <a:r>
              <a:rPr lang="en-US"/>
              <a:t>Title </a:t>
            </a:r>
          </a:p>
          <a:p>
            <a:endParaRPr lang="en-US"/>
          </a:p>
        </p:txBody>
      </p:sp>
      <p:sp>
        <p:nvSpPr>
          <p:cNvPr id="4" name="Title 3"/>
          <p:cNvSpPr>
            <a:spLocks noGrp="1"/>
          </p:cNvSpPr>
          <p:nvPr>
            <p:ph type="title"/>
          </p:nvPr>
        </p:nvSpPr>
        <p:spPr>
          <a:xfrm>
            <a:off x="407393" y="2532448"/>
            <a:ext cx="6374080" cy="1793104"/>
          </a:xfrm>
        </p:spPr>
        <p:txBody>
          <a:bodyPr/>
          <a:lstStyle/>
          <a:p>
            <a:r>
              <a:rPr lang="en-US" sz="4000"/>
              <a:t>Cloud Adoption Framework for Azure | Overview</a:t>
            </a: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6380159" y="1181399"/>
            <a:ext cx="2511690" cy="4293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0" noProof="0" dirty="0">
                <a:solidFill>
                  <a:srgbClr val="4BE8FF"/>
                </a:solidFill>
                <a:latin typeface="Segoe UI Semibold"/>
              </a:rPr>
              <a:t>Define Strategy</a:t>
            </a:r>
          </a:p>
          <a:p>
            <a:pPr lvl="0" defTabSz="914367">
              <a:spcBef>
                <a:spcPts val="600"/>
              </a:spcBef>
              <a:defRPr/>
            </a:pP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Understand motivations </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Business outcomes </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Business justification</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Prioritize project</a:t>
            </a:r>
            <a:endParaRPr lang="en-US" sz="1400" dirty="0">
              <a:solidFill>
                <a:schemeClr val="bg1"/>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pc="-50" noProof="0" dirty="0">
              <a:solidFill>
                <a:srgbClr val="4BE8FF"/>
              </a:soli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50" normalizeH="0" baseline="0" dirty="0">
                <a:ln>
                  <a:noFill/>
                </a:ln>
                <a:solidFill>
                  <a:srgbClr val="4BE8FF"/>
                </a:solidFill>
                <a:effectLst/>
                <a:uLnTx/>
                <a:uFillTx/>
                <a:latin typeface="Segoe UI Semibold"/>
              </a:rPr>
              <a:t>Plan</a:t>
            </a:r>
          </a:p>
          <a:p>
            <a:pPr defTabSz="914367">
              <a:spcBef>
                <a:spcPts val="600"/>
              </a:spcBef>
              <a:defRPr/>
            </a:pP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Rationalize digital assets  </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Initial organization alignment </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Skills readiness plan</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Cloud adoption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50" normalizeH="0" baseline="0" dirty="0">
              <a:ln>
                <a:noFill/>
              </a:ln>
              <a:solidFill>
                <a:srgbClr val="4BE8FF"/>
              </a:solidFill>
              <a:effectLst/>
              <a:uLnTx/>
              <a:uFillTx/>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pc="-50" noProof="0" dirty="0">
                <a:solidFill>
                  <a:srgbClr val="4BE8FF"/>
                </a:solidFill>
                <a:latin typeface="Segoe UI Semibold"/>
              </a:rPr>
              <a:t>Ready</a:t>
            </a:r>
          </a:p>
          <a:p>
            <a:pPr marR="0" lvl="0" defTabSz="914367" fontAlgn="auto">
              <a:lnSpc>
                <a:spcPct val="100000"/>
              </a:lnSpc>
              <a:spcBef>
                <a:spcPts val="600"/>
              </a:spcBef>
              <a:spcAft>
                <a:spcPts val="0"/>
              </a:spcAft>
              <a:buClrTx/>
              <a:buSzTx/>
              <a:tabLst/>
              <a:defRPr/>
            </a:pP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Azure setup guide</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First landing zone</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Expand the landing zone</a:t>
            </a:r>
            <a:br>
              <a:rPr lang="en-US" sz="1400" dirty="0">
                <a:latin typeface="Segoe UI Light" panose="020B0502040204020203" pitchFamily="34" charset="0"/>
                <a:ea typeface="+mn-lt"/>
                <a:cs typeface="Segoe UI Light" panose="020B0502040204020203" pitchFamily="34" charset="0"/>
              </a:rPr>
            </a:br>
            <a:r>
              <a:rPr lang="en-US" sz="1400" dirty="0">
                <a:solidFill>
                  <a:srgbClr val="4FE7FF"/>
                </a:solidFill>
                <a:latin typeface="Segoe UI Light" panose="020B0502040204020203" pitchFamily="34" charset="0"/>
                <a:ea typeface="+mn-lt"/>
                <a:cs typeface="Segoe UI Light" panose="020B0502040204020203" pitchFamily="34" charset="0"/>
              </a:rPr>
              <a:t>● </a:t>
            </a:r>
            <a:r>
              <a:rPr lang="en-US" sz="1400" dirty="0">
                <a:solidFill>
                  <a:schemeClr val="bg1"/>
                </a:solidFill>
                <a:latin typeface="Segoe UI Light" panose="020B0502040204020203" pitchFamily="34" charset="0"/>
                <a:ea typeface="+mn-lt"/>
                <a:cs typeface="Segoe UI Light" panose="020B0502040204020203" pitchFamily="34" charset="0"/>
              </a:rPr>
              <a:t>Best practice Validation</a:t>
            </a:r>
            <a:endParaRPr lang="en-US" sz="1400" spc="-50" noProof="0" dirty="0">
              <a:solidFill>
                <a:schemeClr val="bg1"/>
              </a:solidFill>
              <a:latin typeface="Segoe UI Light" panose="020B0502040204020203" pitchFamily="34" charset="0"/>
              <a:cs typeface="Segoe UI Light" panose="020B0502040204020203" pitchFamily="34" charset="0"/>
            </a:endParaRP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307468" y="1334331"/>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4BE8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4BE8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Define</a:t>
              </a: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 </a:t>
              </a: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Govern</a:t>
              </a:r>
            </a:p>
          </p:txBody>
        </p:sp>
      </p:grpSp>
      <p:sp>
        <p:nvSpPr>
          <p:cNvPr id="99" name="Title 1">
            <a:extLst>
              <a:ext uri="{FF2B5EF4-FFF2-40B4-BE49-F238E27FC236}">
                <a16:creationId xmlns:a16="http://schemas.microsoft.com/office/drawing/2014/main" id="{353304EA-20B0-400B-BFFC-801BFB281494}"/>
              </a:ext>
            </a:extLst>
          </p:cNvPr>
          <p:cNvSpPr txBox="1">
            <a:spLocks/>
          </p:cNvSpPr>
          <p:nvPr/>
        </p:nvSpPr>
        <p:spPr>
          <a:xfrm>
            <a:off x="335620" y="318252"/>
            <a:ext cx="10785904" cy="414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bg1"/>
                </a:solidFill>
                <a:latin typeface="Segoe UI Semibold" panose="020B0702040204020203" pitchFamily="34" charset="0"/>
                <a:cs typeface="Segoe UI Semibold" panose="020B0702040204020203" pitchFamily="34" charset="0"/>
              </a:rPr>
              <a:t>Cloud Adoption Framework</a:t>
            </a:r>
          </a:p>
        </p:txBody>
      </p:sp>
      <p:sp>
        <p:nvSpPr>
          <p:cNvPr id="2" name="Rectangle 1">
            <a:extLst>
              <a:ext uri="{FF2B5EF4-FFF2-40B4-BE49-F238E27FC236}">
                <a16:creationId xmlns:a16="http://schemas.microsoft.com/office/drawing/2014/main" id="{38019528-7EA3-6B44-A089-0B35AB0DEE16}"/>
              </a:ext>
            </a:extLst>
          </p:cNvPr>
          <p:cNvSpPr/>
          <p:nvPr/>
        </p:nvSpPr>
        <p:spPr>
          <a:xfrm>
            <a:off x="9201122" y="1181399"/>
            <a:ext cx="2815114" cy="5429179"/>
          </a:xfrm>
          <a:prstGeom prst="rect">
            <a:avLst/>
          </a:prstGeom>
        </p:spPr>
        <p:txBody>
          <a:bodyPr wrap="square">
            <a:spAutoFit/>
          </a:bodyPr>
          <a:lstStyle/>
          <a:p>
            <a:pPr lvl="0">
              <a:spcAft>
                <a:spcPts val="600"/>
              </a:spcAft>
              <a:defRPr/>
            </a:pPr>
            <a:r>
              <a:rPr lang="en-US" spc="-50">
                <a:solidFill>
                  <a:srgbClr val="4BE8FF"/>
                </a:solidFill>
                <a:latin typeface="Segoe UI Semibold"/>
              </a:rPr>
              <a:t>Adopt</a:t>
            </a:r>
            <a:r>
              <a:rPr lang="en-US" spc="-50">
                <a:solidFill>
                  <a:srgbClr val="0078D4"/>
                </a:solidFill>
                <a:latin typeface="Segoe UI Semibold"/>
              </a:rPr>
              <a:t> </a:t>
            </a:r>
            <a:endParaRPr lang="en-US" spc="-50">
              <a:solidFill>
                <a:srgbClr val="0078D4"/>
              </a:solidFill>
              <a:latin typeface="Segoe UI Semibold"/>
              <a:sym typeface="Wingdings" panose="05000000000000000000" pitchFamily="2" charset="2"/>
            </a:endParaRPr>
          </a:p>
          <a:p>
            <a:pPr lvl="0">
              <a:spcAft>
                <a:spcPts val="600"/>
              </a:spcAft>
              <a:defRPr/>
            </a:pPr>
            <a:r>
              <a:rPr lang="en-US" sz="1400" spc="-50">
                <a:solidFill>
                  <a:srgbClr val="4FE7FF"/>
                </a:solidFill>
                <a:latin typeface="Segoe UI Semibold"/>
                <a:sym typeface="Wingdings" panose="05000000000000000000" pitchFamily="2" charset="2"/>
              </a:rPr>
              <a:t> </a:t>
            </a:r>
            <a:r>
              <a:rPr lang="en-US" sz="1400" spc="-50">
                <a:solidFill>
                  <a:schemeClr val="bg1"/>
                </a:solidFill>
                <a:latin typeface="Segoe UI Semibold"/>
                <a:sym typeface="Wingdings" panose="05000000000000000000" pitchFamily="2" charset="2"/>
              </a:rPr>
              <a:t>Migrate</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Migration guide</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First workload migration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Expanded scenarios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Best practice validation           </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Process improvements</a:t>
            </a:r>
          </a:p>
          <a:p>
            <a:pPr lvl="0" defTabSz="914367">
              <a:defRPr/>
            </a:pPr>
            <a:endParaRPr lang="en-US" sz="1400">
              <a:latin typeface="Segoe UI Light" panose="020B0502040204020203" pitchFamily="34" charset="0"/>
              <a:ea typeface="+mn-lt"/>
              <a:cs typeface="Segoe UI Light" panose="020B0502040204020203" pitchFamily="34" charset="0"/>
            </a:endParaRPr>
          </a:p>
          <a:p>
            <a:pPr lvl="0">
              <a:defRPr/>
            </a:pPr>
            <a:r>
              <a:rPr lang="en-US" sz="1400" spc="-50">
                <a:solidFill>
                  <a:srgbClr val="4FE7FF"/>
                </a:solidFill>
                <a:latin typeface="Segoe UI Semibold"/>
                <a:sym typeface="Wingdings" panose="05000000000000000000" pitchFamily="2" charset="2"/>
              </a:rPr>
              <a:t></a:t>
            </a:r>
            <a:r>
              <a:rPr lang="en-US" sz="1400" spc="-50">
                <a:latin typeface="Segoe UI Semibold"/>
                <a:sym typeface="Wingdings" panose="05000000000000000000" pitchFamily="2" charset="2"/>
              </a:rPr>
              <a:t> </a:t>
            </a:r>
            <a:r>
              <a:rPr lang="en-US" sz="1400" spc="-50">
                <a:solidFill>
                  <a:schemeClr val="bg1"/>
                </a:solidFill>
                <a:latin typeface="Segoe UI Semibold"/>
                <a:sym typeface="Wingdings" panose="05000000000000000000" pitchFamily="2" charset="2"/>
              </a:rPr>
              <a:t>Innovate</a:t>
            </a:r>
            <a:endParaRPr lang="en-US" sz="1400" spc="-50">
              <a:solidFill>
                <a:schemeClr val="bg1"/>
              </a:solidFill>
              <a:latin typeface="Segoe UI Semibold"/>
            </a:endParaRP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Innovation guide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Expanded scenarios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Best practice validation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Process improvements</a:t>
            </a:r>
          </a:p>
          <a:p>
            <a:pPr lvl="0">
              <a:defRPr/>
            </a:pPr>
            <a:endParaRPr lang="en-US" spc="-50">
              <a:latin typeface="Segoe UI Semibold"/>
            </a:endParaRPr>
          </a:p>
          <a:p>
            <a:pPr lvl="0">
              <a:defRPr/>
            </a:pPr>
            <a:r>
              <a:rPr lang="en-US" spc="-50">
                <a:solidFill>
                  <a:srgbClr val="4BE8FF"/>
                </a:solidFill>
                <a:latin typeface="Segoe UI Semibold"/>
              </a:rPr>
              <a:t>Govern</a:t>
            </a:r>
          </a:p>
          <a:p>
            <a:pPr lvl="0">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Methodology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Benchmark initial best </a:t>
            </a:r>
            <a:r>
              <a:rPr lang="en-US" sz="1400">
                <a:latin typeface="Segoe UI Light" panose="020B0502040204020203" pitchFamily="34" charset="0"/>
                <a:ea typeface="+mn-lt"/>
                <a:cs typeface="Segoe UI Light" panose="020B0502040204020203" pitchFamily="34" charset="0"/>
              </a:rPr>
              <a:t>practice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Governance maturity</a:t>
            </a:r>
          </a:p>
          <a:p>
            <a:pPr lvl="0">
              <a:defRPr/>
            </a:pPr>
            <a:endParaRPr lang="en-US" sz="1200" spc="-50">
              <a:latin typeface="Segoe UI Semibold"/>
            </a:endParaRPr>
          </a:p>
          <a:p>
            <a:pPr lvl="0">
              <a:defRPr/>
            </a:pPr>
            <a:r>
              <a:rPr lang="en-US" spc="-50">
                <a:solidFill>
                  <a:srgbClr val="4BE8FF"/>
                </a:solidFill>
                <a:latin typeface="Segoe UI Semibold"/>
              </a:rPr>
              <a:t>Manage</a:t>
            </a:r>
          </a:p>
          <a:p>
            <a:pPr lvl="0" defTabSz="914367">
              <a:lnSpc>
                <a:spcPct val="90000"/>
              </a:lnSpc>
              <a:spcBef>
                <a:spcPts val="600"/>
              </a:spcBef>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Business commitments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Operations baseline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Operations maturity</a:t>
            </a:r>
          </a:p>
        </p:txBody>
      </p:sp>
    </p:spTree>
    <p:extLst>
      <p:ext uri="{BB962C8B-B14F-4D97-AF65-F5344CB8AC3E}">
        <p14:creationId xmlns:p14="http://schemas.microsoft.com/office/powerpoint/2010/main" val="69809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6740" y="341458"/>
            <a:ext cx="11018520" cy="553998"/>
          </a:xfrm>
        </p:spPr>
        <p:txBody>
          <a:bodyPr/>
          <a:lstStyle/>
          <a:p>
            <a:r>
              <a:rPr lang="en-US" dirty="0"/>
              <a:t>Microsoft Cloud Adoption Framework for Azure</a:t>
            </a:r>
          </a:p>
        </p:txBody>
      </p: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441858"/>
            <a:ext cx="2280155" cy="2821670"/>
          </a:xfrm>
          <a:prstGeom prst="roundRect">
            <a:avLst>
              <a:gd name="adj" fmla="val 2546"/>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441858"/>
            <a:ext cx="2280155" cy="2821670"/>
          </a:xfrm>
          <a:prstGeom prst="roundRect">
            <a:avLst>
              <a:gd name="adj" fmla="val 2546"/>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336998" y="2047304"/>
            <a:ext cx="20894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FE7FF"/>
                </a:solidFill>
                <a:effectLst/>
                <a:uLnTx/>
                <a:uFillTx/>
                <a:latin typeface="Segoe UI Semibold" panose="020B0702040204020203" pitchFamily="34" charset="0"/>
                <a:ea typeface="+mn-lt"/>
                <a:cs typeface="Segoe UI Semibold" panose="020B0702040204020203" pitchFamily="34" charset="0"/>
              </a:rPr>
              <a:t>Ready</a:t>
            </a:r>
          </a:p>
          <a:p>
            <a:pPr marR="0" lvl="0" algn="ctr" defTabSz="914367" fontAlgn="auto">
              <a:lnSpc>
                <a:spcPct val="100000"/>
              </a:lnSpc>
              <a:spcBef>
                <a:spcPts val="600"/>
              </a:spcBef>
              <a:spcAft>
                <a:spcPts val="0"/>
              </a:spcAft>
              <a:buClrTx/>
              <a:buSzTx/>
              <a:tabLst/>
              <a:defRPr/>
            </a:pPr>
            <a:r>
              <a:rPr lang="en-US" sz="1200" dirty="0">
                <a:gradFill>
                  <a:gsLst>
                    <a:gs pos="2917">
                      <a:schemeClr val="tx1"/>
                    </a:gs>
                    <a:gs pos="100000">
                      <a:schemeClr val="tx1"/>
                    </a:gs>
                  </a:gsLst>
                  <a:lin ang="5400000" scaled="0"/>
                </a:gradFill>
                <a:latin typeface="Segoe UI"/>
                <a:ea typeface="+mn-lt"/>
                <a:cs typeface="Calibri" panose="020F0502020204030204"/>
              </a:rPr>
              <a:t>Azure setup guide</a:t>
            </a:r>
          </a:p>
          <a:p>
            <a:pPr marR="0" lvl="0" algn="ctr" defTabSz="914367" fontAlgn="auto">
              <a:lnSpc>
                <a:spcPct val="100000"/>
              </a:lnSpc>
              <a:spcBef>
                <a:spcPts val="600"/>
              </a:spcBef>
              <a:spcAft>
                <a:spcPts val="0"/>
              </a:spcAft>
              <a:buClrTx/>
              <a:buSzTx/>
              <a:tabLst/>
              <a:defRPr/>
            </a:pPr>
            <a:r>
              <a:rPr lang="en-US" sz="1200" dirty="0">
                <a:gradFill>
                  <a:gsLst>
                    <a:gs pos="2917">
                      <a:schemeClr val="tx1"/>
                    </a:gs>
                    <a:gs pos="100000">
                      <a:schemeClr val="tx1"/>
                    </a:gs>
                  </a:gsLst>
                  <a:lin ang="5400000" scaled="0"/>
                </a:gradFill>
                <a:latin typeface="Segoe UI"/>
                <a:ea typeface="+mn-lt"/>
                <a:cs typeface="Calibri" panose="020F0502020204030204"/>
              </a:rPr>
              <a:t>First landing zone</a:t>
            </a:r>
          </a:p>
          <a:p>
            <a:pPr marR="0" lvl="0" algn="ctr" defTabSz="914367" fontAlgn="auto">
              <a:lnSpc>
                <a:spcPct val="100000"/>
              </a:lnSpc>
              <a:spcBef>
                <a:spcPts val="600"/>
              </a:spcBef>
              <a:spcAft>
                <a:spcPts val="0"/>
              </a:spcAft>
              <a:buClrTx/>
              <a:buSzTx/>
              <a:tabLst/>
              <a:defRPr/>
            </a:pPr>
            <a:r>
              <a:rPr lang="en-US" sz="1200" dirty="0">
                <a:gradFill>
                  <a:gsLst>
                    <a:gs pos="2917">
                      <a:schemeClr val="tx1"/>
                    </a:gs>
                    <a:gs pos="100000">
                      <a:schemeClr val="tx1"/>
                    </a:gs>
                  </a:gsLst>
                  <a:lin ang="5400000" scaled="0"/>
                </a:gradFill>
                <a:latin typeface="Segoe UI"/>
                <a:ea typeface="+mn-lt"/>
                <a:cs typeface="Calibri" panose="020F0502020204030204"/>
              </a:rPr>
              <a:t>Expand the landing zone</a:t>
            </a:r>
          </a:p>
          <a:p>
            <a:pPr marR="0" lvl="0" algn="ctr" defTabSz="914367" fontAlgn="auto">
              <a:lnSpc>
                <a:spcPct val="100000"/>
              </a:lnSpc>
              <a:spcBef>
                <a:spcPts val="600"/>
              </a:spcBef>
              <a:spcAft>
                <a:spcPts val="0"/>
              </a:spcAft>
              <a:buClrTx/>
              <a:buSzTx/>
              <a:tabLst/>
              <a:defRPr/>
            </a:pPr>
            <a:r>
              <a:rPr lang="en-US" sz="1200" dirty="0">
                <a:gradFill>
                  <a:gsLst>
                    <a:gs pos="2917">
                      <a:schemeClr val="tx1"/>
                    </a:gs>
                    <a:gs pos="100000">
                      <a:schemeClr val="tx1"/>
                    </a:gs>
                  </a:gsLst>
                  <a:lin ang="5400000" scaled="0"/>
                </a:gradFill>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441858"/>
            <a:ext cx="2280155" cy="2821670"/>
          </a:xfrm>
          <a:prstGeom prst="roundRect">
            <a:avLst>
              <a:gd name="adj" fmla="val 2546"/>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509147" y="2047304"/>
            <a:ext cx="220505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FE7FF"/>
                </a:solidFill>
                <a:effectLst/>
                <a:uLnTx/>
                <a:uFillTx/>
                <a:latin typeface="Segoe UI Semibold" panose="020B0702040204020203" pitchFamily="34" charset="0"/>
                <a:ea typeface="+mn-lt"/>
                <a:cs typeface="Segoe UI Semibold" panose="020B0702040204020203" pitchFamily="34" charset="0"/>
              </a:rPr>
              <a:t>Plan</a:t>
            </a:r>
            <a:endParaRPr kumimoji="0" lang="en-US" sz="1400" b="1" i="0" u="none" strike="noStrike" kern="1200" cap="none" spc="0" normalizeH="0" baseline="0" noProof="0">
              <a:ln>
                <a:noFill/>
              </a:ln>
              <a:solidFill>
                <a:srgbClr val="4FE7FF"/>
              </a:solidFill>
              <a:effectLst/>
              <a:uLnTx/>
              <a:uFillTx/>
              <a:latin typeface="Segoe UI Semibold" panose="020B0702040204020203" pitchFamily="34" charset="0"/>
              <a:ea typeface="+mn-lt"/>
              <a:cs typeface="Segoe UI Semibold" panose="020B0702040204020203" pitchFamily="34" charset="0"/>
            </a:endParaRPr>
          </a:p>
          <a:p>
            <a:pPr algn="ctr" defTabSz="914367">
              <a:spcBef>
                <a:spcPts val="600"/>
              </a:spcBef>
              <a:defRPr/>
            </a:pPr>
            <a:r>
              <a:rPr lang="en-US" sz="1200">
                <a:gradFill>
                  <a:gsLst>
                    <a:gs pos="2917">
                      <a:schemeClr val="tx1"/>
                    </a:gs>
                    <a:gs pos="100000">
                      <a:schemeClr val="tx1"/>
                    </a:gs>
                  </a:gsLst>
                  <a:lin ang="5400000" scaled="0"/>
                </a:gradFill>
                <a:latin typeface="Segoe UI"/>
                <a:ea typeface="+mn-lt"/>
                <a:cs typeface="Calibri" panose="020F0502020204030204"/>
              </a:rPr>
              <a:t>Rationalize digital assets</a:t>
            </a:r>
          </a:p>
          <a:p>
            <a:pPr algn="ctr" defTabSz="914367">
              <a:spcBef>
                <a:spcPts val="600"/>
              </a:spcBef>
              <a:defRPr/>
            </a:pPr>
            <a:r>
              <a:rPr lang="en-US" sz="1200">
                <a:gradFill>
                  <a:gsLst>
                    <a:gs pos="2917">
                      <a:schemeClr val="tx1"/>
                    </a:gs>
                    <a:gs pos="100000">
                      <a:schemeClr val="tx1"/>
                    </a:gs>
                  </a:gsLst>
                  <a:lin ang="5400000" scaled="0"/>
                </a:gradFill>
                <a:latin typeface="Segoe UI"/>
                <a:ea typeface="+mn-lt"/>
                <a:cs typeface="Calibri" panose="020F0502020204030204"/>
              </a:rPr>
              <a:t>Initial organization alignment</a:t>
            </a:r>
          </a:p>
          <a:p>
            <a:pPr algn="ctr" defTabSz="914367">
              <a:spcBef>
                <a:spcPts val="600"/>
              </a:spcBef>
              <a:defRPr/>
            </a:pPr>
            <a:r>
              <a:rPr lang="en-US" sz="1200">
                <a:gradFill>
                  <a:gsLst>
                    <a:gs pos="2917">
                      <a:schemeClr val="tx1"/>
                    </a:gs>
                    <a:gs pos="100000">
                      <a:schemeClr val="tx1"/>
                    </a:gs>
                  </a:gsLst>
                  <a:lin ang="5400000" scaled="0"/>
                </a:gradFill>
                <a:latin typeface="Segoe UI"/>
                <a:ea typeface="+mn-lt"/>
                <a:cs typeface="Calibri" panose="020F0502020204030204"/>
              </a:rPr>
              <a:t>Skills readiness plan</a:t>
            </a:r>
          </a:p>
          <a:p>
            <a:pPr algn="ctr" defTabSz="914367">
              <a:spcBef>
                <a:spcPts val="600"/>
              </a:spcBef>
              <a:defRPr/>
            </a:pPr>
            <a:r>
              <a:rPr lang="en-US" sz="1200">
                <a:gradFill>
                  <a:gsLst>
                    <a:gs pos="2917">
                      <a:schemeClr val="tx1"/>
                    </a:gs>
                    <a:gs pos="100000">
                      <a:schemeClr val="tx1"/>
                    </a:gs>
                  </a:gsLst>
                  <a:lin ang="5400000" scaled="0"/>
                </a:gradFill>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269961"/>
            <a:ext cx="8161518" cy="3169837"/>
          </a:xfrm>
          <a:prstGeom prst="roundRect">
            <a:avLst>
              <a:gd name="adj" fmla="val 2546"/>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9197992" y="2044953"/>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FE7FF"/>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1601695"/>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1655890"/>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1647076"/>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3194892" y="2718870"/>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441858"/>
            <a:ext cx="2280155" cy="2821670"/>
          </a:xfrm>
          <a:prstGeom prst="roundRect">
            <a:avLst>
              <a:gd name="adj" fmla="val 2546"/>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804232" y="2047304"/>
            <a:ext cx="208011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FE7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FE7FF"/>
              </a:solidFill>
              <a:effectLst/>
              <a:uLnTx/>
              <a:uFillTx/>
              <a:latin typeface="Segoe UI Semibold" panose="020B0702040204020203" pitchFamily="34" charset="0"/>
              <a:ea typeface="+mn-lt"/>
              <a:cs typeface="Segoe UI Semibold" panose="020B0702040204020203" pitchFamily="34" charset="0"/>
            </a:endParaRPr>
          </a:p>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lt"/>
                <a:cs typeface="Calibri" panose="020F0502020204030204"/>
              </a:rPr>
              <a:t>Understand motivations</a:t>
            </a:r>
          </a:p>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lt"/>
                <a:cs typeface="Calibri" panose="020F0502020204030204"/>
              </a:rPr>
              <a:t>Business outcomes</a:t>
            </a:r>
          </a:p>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lt"/>
                <a:cs typeface="Calibri" panose="020F0502020204030204"/>
              </a:rPr>
              <a:t>Business justification</a:t>
            </a:r>
          </a:p>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lt"/>
                <a:cs typeface="Calibri" panose="020F0502020204030204"/>
              </a:rPr>
              <a:t>Prioritize project</a:t>
            </a:r>
            <a:endParaRPr kumimoji="0" lang="en-US" sz="12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619910"/>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0A09FCDC-23BA-48D3-885A-052BE28A2232}"/>
              </a:ext>
              <a:ext uri="{C183D7F6-B498-43B3-948B-1728B52AA6E4}">
                <adec:decorative xmlns:adec="http://schemas.microsoft.com/office/drawing/2017/decorative" val="1"/>
              </a:ext>
            </a:extLst>
          </p:cNvPr>
          <p:cNvGrpSpPr/>
          <p:nvPr/>
        </p:nvGrpSpPr>
        <p:grpSpPr>
          <a:xfrm>
            <a:off x="3296744" y="4613334"/>
            <a:ext cx="8161518" cy="1956482"/>
            <a:chOff x="3296744" y="4315879"/>
            <a:chExt cx="8161518" cy="1956482"/>
          </a:xfrm>
        </p:grpSpPr>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294120"/>
              <a:ext cx="8161518" cy="0"/>
            </a:xfrm>
            <a:prstGeom prst="straightConnector1">
              <a:avLst/>
            </a:prstGeom>
            <a:ln w="19050" cap="sq">
              <a:solidFill>
                <a:schemeClr val="tx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315879"/>
              <a:ext cx="5016084" cy="1956482"/>
            </a:xfrm>
            <a:prstGeom prst="roundRect">
              <a:avLst>
                <a:gd name="adj" fmla="val 2546"/>
              </a:avLst>
            </a:prstGeom>
            <a:solidFill>
              <a:schemeClr val="bg1"/>
            </a:solid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74E17790-DEF6-4FDE-9DB1-5134372C46BB}"/>
                </a:ext>
              </a:extLst>
            </p:cNvPr>
            <p:cNvGrpSpPr/>
            <p:nvPr/>
          </p:nvGrpSpPr>
          <p:grpSpPr>
            <a:xfrm>
              <a:off x="5017136" y="4488464"/>
              <a:ext cx="4720734" cy="1611313"/>
              <a:chOff x="5017136" y="4535091"/>
              <a:chExt cx="4720734" cy="1611313"/>
            </a:xfrm>
          </p:grpSpPr>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535091"/>
                <a:ext cx="2280155" cy="1611313"/>
              </a:xfrm>
              <a:prstGeom prst="roundRect">
                <a:avLst>
                  <a:gd name="adj" fmla="val 2546"/>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535091"/>
                <a:ext cx="2280155" cy="1611313"/>
              </a:xfrm>
              <a:prstGeom prst="roundRect">
                <a:avLst>
                  <a:gd name="adj" fmla="val 2546"/>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699044" y="5170256"/>
                <a:ext cx="1797496" cy="872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FE7FF"/>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4715636"/>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5170256"/>
                <a:ext cx="2052818" cy="8479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FE7FF"/>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0" scaled="0"/>
                    </a:gra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0" scaled="0"/>
                    </a:gra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4715636"/>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2493864B-F0CF-4B79-9856-1FF5A8802C11}"/>
              </a:ext>
              <a:ext uri="{C183D7F6-B498-43B3-948B-1728B52AA6E4}">
                <adec:decorative xmlns:adec="http://schemas.microsoft.com/office/drawing/2017/decorative" val="1"/>
              </a:ext>
            </a:extLst>
          </p:cNvPr>
          <p:cNvGrpSpPr/>
          <p:nvPr/>
        </p:nvGrpSpPr>
        <p:grpSpPr>
          <a:xfrm>
            <a:off x="9136089" y="2313428"/>
            <a:ext cx="2018576" cy="1819854"/>
            <a:chOff x="9159902" y="2280377"/>
            <a:chExt cx="2018576" cy="1819854"/>
          </a:xfrm>
        </p:grpSpPr>
        <p:grpSp>
          <p:nvGrpSpPr>
            <p:cNvPr id="8" name="Group 7">
              <a:extLst>
                <a:ext uri="{FF2B5EF4-FFF2-40B4-BE49-F238E27FC236}">
                  <a16:creationId xmlns:a16="http://schemas.microsoft.com/office/drawing/2014/main" id="{6AC15E01-3597-45AB-93BC-4407DBE74EA1}"/>
                </a:ext>
              </a:extLst>
            </p:cNvPr>
            <p:cNvGrpSpPr/>
            <p:nvPr/>
          </p:nvGrpSpPr>
          <p:grpSpPr>
            <a:xfrm>
              <a:off x="9202122" y="2280377"/>
              <a:ext cx="1976356" cy="992579"/>
              <a:chOff x="9202122" y="2093089"/>
              <a:chExt cx="1976356" cy="992579"/>
            </a:xfrm>
          </p:grpSpPr>
          <p:sp>
            <p:nvSpPr>
              <p:cNvPr id="93" name="TextBox 92">
                <a:extLst>
                  <a:ext uri="{FF2B5EF4-FFF2-40B4-BE49-F238E27FC236}">
                    <a16:creationId xmlns:a16="http://schemas.microsoft.com/office/drawing/2014/main" id="{62C17142-402B-4E07-B9D0-9B946D669EFC}"/>
                  </a:ext>
                </a:extLst>
              </p:cNvPr>
              <p:cNvSpPr txBox="1"/>
              <p:nvPr/>
            </p:nvSpPr>
            <p:spPr>
              <a:xfrm>
                <a:off x="9528158" y="2093089"/>
                <a:ext cx="1650320" cy="99257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4FE7FF"/>
                    </a:solidFill>
                    <a:effectLst/>
                    <a:uLnTx/>
                    <a:uFillTx/>
                    <a:latin typeface="Segoe UI Semibold" panose="020B0702040204020203" pitchFamily="34" charset="0"/>
                    <a:ea typeface="+mn-lt"/>
                    <a:cs typeface="Segoe UI Semibold" panose="020B0702040204020203" pitchFamily="34" charset="0"/>
                  </a:rPr>
                  <a:t>Migrate</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Azure migration guide</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First workload migration</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Expanded scenarios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Best practice validation</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6577EEAA-C50C-4FA3-BA44-B55C9876024E}"/>
                </a:ext>
              </a:extLst>
            </p:cNvPr>
            <p:cNvGrpSpPr/>
            <p:nvPr/>
          </p:nvGrpSpPr>
          <p:grpSpPr>
            <a:xfrm>
              <a:off x="9159902" y="3261540"/>
              <a:ext cx="1986215" cy="838691"/>
              <a:chOff x="9159902" y="3206455"/>
              <a:chExt cx="1986215" cy="838691"/>
            </a:xfrm>
          </p:grpSpPr>
          <p:sp>
            <p:nvSpPr>
              <p:cNvPr id="94" name="TextBox 93">
                <a:extLst>
                  <a:ext uri="{FF2B5EF4-FFF2-40B4-BE49-F238E27FC236}">
                    <a16:creationId xmlns:a16="http://schemas.microsoft.com/office/drawing/2014/main" id="{D0704318-8173-42BD-8B29-BFB1201F7B78}"/>
                  </a:ext>
                </a:extLst>
              </p:cNvPr>
              <p:cNvSpPr txBox="1"/>
              <p:nvPr/>
            </p:nvSpPr>
            <p:spPr>
              <a:xfrm>
                <a:off x="9535188" y="3206455"/>
                <a:ext cx="1610929" cy="838691"/>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4FE7FF"/>
                    </a:solidFill>
                    <a:effectLst/>
                    <a:uLnTx/>
                    <a:uFillTx/>
                    <a:latin typeface="Segoe UI Semibold" panose="020B0702040204020203" pitchFamily="34" charset="0"/>
                    <a:ea typeface="+mn-lt"/>
                    <a:cs typeface="Segoe UI Semibold" panose="020B0702040204020203" pitchFamily="34" charset="0"/>
                  </a:rPr>
                  <a:t>Innovate</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Azure innovation guide</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Expanded scenarios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Best practice validation</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2917">
                          <a:schemeClr val="tx1"/>
                        </a:gs>
                        <a:gs pos="100000">
                          <a:schemeClr val="tx1"/>
                        </a:gs>
                      </a:gsLst>
                    </a:gradFill>
                    <a:effectLst/>
                    <a:uLnTx/>
                    <a:uFillTx/>
                    <a:latin typeface="Segoe UI" panose="020B0502040204020203" pitchFamily="34" charset="0"/>
                    <a:ea typeface="+mn-lt"/>
                    <a:cs typeface="Segoe UI" panose="020B0502040204020203" pitchFamily="34" charset="0"/>
                  </a:rPr>
                  <a:t>Process improvements</a:t>
                </a: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214568"/>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16" name="Straight Arrow Connector 15">
            <a:extLst>
              <a:ext uri="{FF2B5EF4-FFF2-40B4-BE49-F238E27FC236}">
                <a16:creationId xmlns:a16="http://schemas.microsoft.com/office/drawing/2014/main" id="{590B85C6-56AB-4505-B2EF-8D511FF80D67}"/>
              </a:ext>
              <a:ext uri="{C183D7F6-B498-43B3-948B-1728B52AA6E4}">
                <adec:decorative xmlns:adec="http://schemas.microsoft.com/office/drawing/2017/decorative" val="1"/>
              </a:ext>
            </a:extLst>
          </p:cNvPr>
          <p:cNvCxnSpPr/>
          <p:nvPr/>
        </p:nvCxnSpPr>
        <p:spPr>
          <a:xfrm>
            <a:off x="3064293" y="2852693"/>
            <a:ext cx="330506" cy="0"/>
          </a:xfrm>
          <a:prstGeom prst="straightConnector1">
            <a:avLst/>
          </a:prstGeom>
          <a:ln w="25400">
            <a:solidFill>
              <a:srgbClr val="4FE7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A27CF25-B667-4460-B207-9E1350878442}"/>
              </a:ext>
              <a:ext uri="{C183D7F6-B498-43B3-948B-1728B52AA6E4}">
                <adec:decorative xmlns:adec="http://schemas.microsoft.com/office/drawing/2017/decorative" val="1"/>
              </a:ext>
            </a:extLst>
          </p:cNvPr>
          <p:cNvCxnSpPr/>
          <p:nvPr/>
        </p:nvCxnSpPr>
        <p:spPr>
          <a:xfrm>
            <a:off x="5817687" y="2852693"/>
            <a:ext cx="330506" cy="0"/>
          </a:xfrm>
          <a:prstGeom prst="straightConnector1">
            <a:avLst/>
          </a:prstGeom>
          <a:ln w="25400">
            <a:solidFill>
              <a:srgbClr val="4FE7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444F020-FBBE-40F1-B602-FC14BF17DAEC}"/>
              </a:ext>
              <a:ext uri="{C183D7F6-B498-43B3-948B-1728B52AA6E4}">
                <adec:decorative xmlns:adec="http://schemas.microsoft.com/office/drawing/2017/decorative" val="1"/>
              </a:ext>
            </a:extLst>
          </p:cNvPr>
          <p:cNvCxnSpPr>
            <a:cxnSpLocks/>
          </p:cNvCxnSpPr>
          <p:nvPr/>
        </p:nvCxnSpPr>
        <p:spPr>
          <a:xfrm flipV="1">
            <a:off x="8571474" y="2472185"/>
            <a:ext cx="297104" cy="380508"/>
          </a:xfrm>
          <a:prstGeom prst="bentConnector3">
            <a:avLst/>
          </a:prstGeom>
          <a:ln w="25400">
            <a:solidFill>
              <a:srgbClr val="4FE7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7D42A733-AD19-4C03-9194-4804BA51888E}"/>
              </a:ext>
              <a:ext uri="{C183D7F6-B498-43B3-948B-1728B52AA6E4}">
                <adec:decorative xmlns:adec="http://schemas.microsoft.com/office/drawing/2017/decorative" val="1"/>
              </a:ext>
            </a:extLst>
          </p:cNvPr>
          <p:cNvCxnSpPr>
            <a:cxnSpLocks/>
          </p:cNvCxnSpPr>
          <p:nvPr/>
        </p:nvCxnSpPr>
        <p:spPr>
          <a:xfrm>
            <a:off x="8571474" y="2852693"/>
            <a:ext cx="297104" cy="521933"/>
          </a:xfrm>
          <a:prstGeom prst="bentConnector3">
            <a:avLst/>
          </a:prstGeom>
          <a:ln w="25400">
            <a:solidFill>
              <a:srgbClr val="4FE7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8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6914CF-868D-124B-BCB7-F90D4B2B924A}"/>
              </a:ext>
            </a:extLst>
          </p:cNvPr>
          <p:cNvSpPr/>
          <p:nvPr/>
        </p:nvSpPr>
        <p:spPr>
          <a:xfrm>
            <a:off x="6412675" y="0"/>
            <a:ext cx="57793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754095D-5311-45F1-864F-DDDE1AEA6184}"/>
              </a:ext>
            </a:extLst>
          </p:cNvPr>
          <p:cNvPicPr>
            <a:picLocks noChangeAspect="1"/>
          </p:cNvPicPr>
          <p:nvPr/>
        </p:nvPicPr>
        <p:blipFill>
          <a:blip r:embed="rId3"/>
          <a:stretch>
            <a:fillRect/>
          </a:stretch>
        </p:blipFill>
        <p:spPr>
          <a:xfrm>
            <a:off x="6762750" y="1171575"/>
            <a:ext cx="5429250" cy="4514850"/>
          </a:xfrm>
          <a:prstGeom prst="rect">
            <a:avLst/>
          </a:prstGeom>
        </p:spPr>
      </p:pic>
      <p:sp>
        <p:nvSpPr>
          <p:cNvPr id="15" name="Text Placeholder 4">
            <a:extLst>
              <a:ext uri="{FF2B5EF4-FFF2-40B4-BE49-F238E27FC236}">
                <a16:creationId xmlns:a16="http://schemas.microsoft.com/office/drawing/2014/main" id="{A1B7541F-70C0-4262-8864-53DBE1B2C80E}"/>
              </a:ext>
            </a:extLst>
          </p:cNvPr>
          <p:cNvSpPr txBox="1">
            <a:spLocks/>
          </p:cNvSpPr>
          <p:nvPr/>
        </p:nvSpPr>
        <p:spPr>
          <a:xfrm>
            <a:off x="839978" y="1759942"/>
            <a:ext cx="4777277" cy="6637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37">
                <a:solidFill>
                  <a:srgbClr val="0078D4"/>
                </a:solidFill>
                <a:latin typeface="Segoe UI Semibold" panose="020B0702040204020203" pitchFamily="34" charset="0"/>
                <a:cs typeface="Segoe UI Semibold" panose="020B0702040204020203" pitchFamily="34" charset="0"/>
              </a:rPr>
              <a:t>Assessment</a:t>
            </a:r>
            <a:endParaRPr lang="en-US">
              <a:solidFill>
                <a:srgbClr val="0078D4"/>
              </a:solidFill>
              <a:latin typeface="Segoe UI Semibold" panose="020B0702040204020203" pitchFamily="34" charset="0"/>
              <a:cs typeface="Segoe UI Semibold" panose="020B0702040204020203" pitchFamily="34" charset="0"/>
            </a:endParaRPr>
          </a:p>
        </p:txBody>
      </p:sp>
      <p:sp>
        <p:nvSpPr>
          <p:cNvPr id="16" name="Text Placeholder 5">
            <a:extLst>
              <a:ext uri="{FF2B5EF4-FFF2-40B4-BE49-F238E27FC236}">
                <a16:creationId xmlns:a16="http://schemas.microsoft.com/office/drawing/2014/main" id="{C89EFDD3-3FC5-4968-844A-194FD977AE93}"/>
              </a:ext>
            </a:extLst>
          </p:cNvPr>
          <p:cNvSpPr txBox="1">
            <a:spLocks/>
          </p:cNvSpPr>
          <p:nvPr/>
        </p:nvSpPr>
        <p:spPr>
          <a:xfrm>
            <a:off x="816228" y="2260136"/>
            <a:ext cx="5282230" cy="739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a:latin typeface="Segoe UI "/>
                <a:cs typeface="Segoe UI Light" panose="020B0502040204020203" pitchFamily="34" charset="0"/>
              </a:rPr>
              <a:t>Cloud Journey Tracker</a:t>
            </a:r>
          </a:p>
        </p:txBody>
      </p:sp>
      <p:sp>
        <p:nvSpPr>
          <p:cNvPr id="17" name="Text Placeholder 6">
            <a:extLst>
              <a:ext uri="{FF2B5EF4-FFF2-40B4-BE49-F238E27FC236}">
                <a16:creationId xmlns:a16="http://schemas.microsoft.com/office/drawing/2014/main" id="{FBA5A624-93F5-4A95-B1D5-D938FE091CCF}"/>
              </a:ext>
            </a:extLst>
          </p:cNvPr>
          <p:cNvSpPr txBox="1">
            <a:spLocks/>
          </p:cNvSpPr>
          <p:nvPr/>
        </p:nvSpPr>
        <p:spPr>
          <a:xfrm>
            <a:off x="808152" y="2934928"/>
            <a:ext cx="4971174" cy="23606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Segoe UI Semilight"/>
                <a:cs typeface="Segoe UI Semilight"/>
              </a:rPr>
              <a:t>Navigate to the most relevant adoption content efficiently, and detect early </a:t>
            </a:r>
            <a:br>
              <a:rPr lang="en-US" sz="2400">
                <a:latin typeface="Segoe UI Semilight"/>
                <a:cs typeface="Segoe UI Semilight"/>
              </a:rPr>
            </a:br>
            <a:r>
              <a:rPr lang="en-US" sz="2400">
                <a:latin typeface="Segoe UI Semilight"/>
                <a:cs typeface="Segoe UI Semilight"/>
              </a:rPr>
              <a:t>adoption blockers</a:t>
            </a:r>
            <a:br>
              <a:rPr lang="en-US" sz="2400"/>
            </a:br>
            <a:endParaRPr lang="en-US" sz="2400" b="1">
              <a:latin typeface="Segoe UI Semibold" panose="020B0702040204020203" pitchFamily="34" charset="0"/>
              <a:cs typeface="Segoe UI Semibold" panose="020B0702040204020203" pitchFamily="34" charset="0"/>
            </a:endParaRPr>
          </a:p>
          <a:p>
            <a:pPr marL="0" indent="0">
              <a:buNone/>
            </a:pPr>
            <a:endParaRPr lang="en-US"/>
          </a:p>
        </p:txBody>
      </p:sp>
      <p:sp>
        <p:nvSpPr>
          <p:cNvPr id="18" name="Text Placeholder 7">
            <a:extLst>
              <a:ext uri="{FF2B5EF4-FFF2-40B4-BE49-F238E27FC236}">
                <a16:creationId xmlns:a16="http://schemas.microsoft.com/office/drawing/2014/main" id="{5FA849DC-98E4-4969-9E24-04353A7DBCD6}"/>
              </a:ext>
            </a:extLst>
          </p:cNvPr>
          <p:cNvSpPr txBox="1">
            <a:spLocks/>
          </p:cNvSpPr>
          <p:nvPr/>
        </p:nvSpPr>
        <p:spPr>
          <a:xfrm>
            <a:off x="816228" y="4766159"/>
            <a:ext cx="4777277" cy="9202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hlinkClick r:id="rId4">
                  <a:extLst>
                    <a:ext uri="{A12FA001-AC4F-418D-AE19-62706E023703}">
                      <ahyp:hlinkClr xmlns:ahyp="http://schemas.microsoft.com/office/drawing/2018/hyperlinkcolor" val="tx"/>
                    </a:ext>
                  </a:extLst>
                </a:hlinkClick>
              </a:rPr>
              <a:t>aka.ms/adopt/</a:t>
            </a:r>
            <a:r>
              <a:rPr lang="en-US" err="1">
                <a:solidFill>
                  <a:srgbClr val="0078D4"/>
                </a:solidFill>
                <a:hlinkClick r:id="rId4">
                  <a:extLst>
                    <a:ext uri="{A12FA001-AC4F-418D-AE19-62706E023703}">
                      <ahyp:hlinkClr xmlns:ahyp="http://schemas.microsoft.com/office/drawing/2018/hyperlinkcolor" val="tx"/>
                    </a:ext>
                  </a:extLst>
                </a:hlinkClick>
              </a:rPr>
              <a:t>journeytracker</a:t>
            </a:r>
            <a:endParaRPr lang="en-US">
              <a:solidFill>
                <a:srgbClr val="0078D4"/>
              </a:solidFill>
            </a:endParaRPr>
          </a:p>
          <a:p>
            <a:endParaRPr lang="en-US">
              <a:solidFill>
                <a:srgbClr val="0078D4"/>
              </a:solidFill>
            </a:endParaRPr>
          </a:p>
        </p:txBody>
      </p:sp>
    </p:spTree>
    <p:extLst>
      <p:ext uri="{BB962C8B-B14F-4D97-AF65-F5344CB8AC3E}">
        <p14:creationId xmlns:p14="http://schemas.microsoft.com/office/powerpoint/2010/main" val="4144308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2"/>
          <a:stretch>
            <a:fillRect/>
          </a:stretch>
        </p:blipFill>
        <p:spPr>
          <a:xfrm>
            <a:off x="6762750" y="1151281"/>
            <a:ext cx="5429250" cy="4514850"/>
          </a:xfrm>
          <a:prstGeom prst="rect">
            <a:avLst/>
          </a:prstGeom>
        </p:spPr>
      </p:pic>
      <p:sp>
        <p:nvSpPr>
          <p:cNvPr id="14" name="Text Placeholder 6">
            <a:extLst>
              <a:ext uri="{FF2B5EF4-FFF2-40B4-BE49-F238E27FC236}">
                <a16:creationId xmlns:a16="http://schemas.microsoft.com/office/drawing/2014/main" id="{3B68C033-EFC3-425A-A3E9-976FF2D8DC16}"/>
              </a:ext>
            </a:extLst>
          </p:cNvPr>
          <p:cNvSpPr txBox="1">
            <a:spLocks/>
          </p:cNvSpPr>
          <p:nvPr/>
        </p:nvSpPr>
        <p:spPr>
          <a:xfrm>
            <a:off x="2175936" y="7239146"/>
            <a:ext cx="6092605" cy="1945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a:latin typeface="Segoe UI Semilight" panose="020B0402040204020203" pitchFamily="34" charset="0"/>
                <a:cs typeface="Segoe UI Semilight" panose="020B0402040204020203" pitchFamily="34" charset="0"/>
              </a:rPr>
              <a:t>Hold for copy- and needs graphic update</a:t>
            </a:r>
            <a:endParaRPr lang="en-US" sz="1800" b="1" i="1">
              <a:latin typeface="Segoe UI "/>
            </a:endParaRPr>
          </a:p>
          <a:p>
            <a:pPr marL="0" indent="0">
              <a:buNone/>
            </a:pPr>
            <a:endParaRPr lang="en-US"/>
          </a:p>
        </p:txBody>
      </p:sp>
      <p:sp>
        <p:nvSpPr>
          <p:cNvPr id="15" name="Text Placeholder 7">
            <a:extLst>
              <a:ext uri="{FF2B5EF4-FFF2-40B4-BE49-F238E27FC236}">
                <a16:creationId xmlns:a16="http://schemas.microsoft.com/office/drawing/2014/main" id="{4C76DD51-DB00-4CE1-952E-055F40331935}"/>
              </a:ext>
            </a:extLst>
          </p:cNvPr>
          <p:cNvSpPr txBox="1">
            <a:spLocks/>
          </p:cNvSpPr>
          <p:nvPr/>
        </p:nvSpPr>
        <p:spPr>
          <a:xfrm>
            <a:off x="901318" y="3824729"/>
            <a:ext cx="5827529" cy="9202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u="sng">
              <a:solidFill>
                <a:srgbClr val="0070C0"/>
              </a:solidFill>
            </a:endParaRPr>
          </a:p>
        </p:txBody>
      </p:sp>
      <p:sp>
        <p:nvSpPr>
          <p:cNvPr id="24" name="Text Placeholder 4">
            <a:extLst>
              <a:ext uri="{FF2B5EF4-FFF2-40B4-BE49-F238E27FC236}">
                <a16:creationId xmlns:a16="http://schemas.microsoft.com/office/drawing/2014/main" id="{E9162DA6-9165-AB4E-AC96-EFBFCA70D40F}"/>
              </a:ext>
            </a:extLst>
          </p:cNvPr>
          <p:cNvSpPr txBox="1">
            <a:spLocks/>
          </p:cNvSpPr>
          <p:nvPr/>
        </p:nvSpPr>
        <p:spPr>
          <a:xfrm>
            <a:off x="872802" y="1659755"/>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Assessment</a:t>
            </a:r>
          </a:p>
        </p:txBody>
      </p:sp>
      <p:sp>
        <p:nvSpPr>
          <p:cNvPr id="25" name="Text Placeholder 5">
            <a:extLst>
              <a:ext uri="{FF2B5EF4-FFF2-40B4-BE49-F238E27FC236}">
                <a16:creationId xmlns:a16="http://schemas.microsoft.com/office/drawing/2014/main" id="{2AB96FB5-2700-F34A-94A2-06033C8E38A7}"/>
              </a:ext>
            </a:extLst>
          </p:cNvPr>
          <p:cNvSpPr txBox="1">
            <a:spLocks/>
          </p:cNvSpPr>
          <p:nvPr/>
        </p:nvSpPr>
        <p:spPr>
          <a:xfrm>
            <a:off x="863927" y="2111283"/>
            <a:ext cx="4777277"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Segoe UI "/>
              </a:rPr>
              <a:t>SMART</a:t>
            </a:r>
          </a:p>
          <a:p>
            <a:pPr marL="0" indent="0">
              <a:buFont typeface="Arial" panose="020B0604020202020204" pitchFamily="34" charset="0"/>
              <a:buNone/>
            </a:pPr>
            <a:r>
              <a:rPr lang="en-US" sz="2400" b="1">
                <a:latin typeface="Segoe UI "/>
              </a:rPr>
              <a:t>Strategic migration assessment and readiness tool</a:t>
            </a:r>
          </a:p>
        </p:txBody>
      </p:sp>
      <p:sp>
        <p:nvSpPr>
          <p:cNvPr id="26" name="Text Placeholder 6">
            <a:extLst>
              <a:ext uri="{FF2B5EF4-FFF2-40B4-BE49-F238E27FC236}">
                <a16:creationId xmlns:a16="http://schemas.microsoft.com/office/drawing/2014/main" id="{4B395618-41F5-5546-9B09-6101B8B593B8}"/>
              </a:ext>
            </a:extLst>
          </p:cNvPr>
          <p:cNvSpPr txBox="1">
            <a:spLocks/>
          </p:cNvSpPr>
          <p:nvPr/>
        </p:nvSpPr>
        <p:spPr>
          <a:xfrm>
            <a:off x="872802" y="3694137"/>
            <a:ext cx="4777277" cy="9051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0" i="0" dirty="0">
                <a:solidFill>
                  <a:srgbClr val="171717"/>
                </a:solidFill>
                <a:effectLst/>
                <a:latin typeface="Segoe UI Semilight" panose="020B0402040204020203" pitchFamily="34" charset="0"/>
                <a:cs typeface="Segoe UI Semilight" panose="020B0402040204020203" pitchFamily="34" charset="0"/>
              </a:rPr>
              <a:t>Prepare for a scale migration</a:t>
            </a:r>
            <a:endParaRPr lang="en-US" sz="2400" dirty="0">
              <a:latin typeface="Segoe UI Semilight" panose="020B0402040204020203" pitchFamily="34" charset="0"/>
              <a:cs typeface="Segoe UI Semilight" panose="020B0402040204020203" pitchFamily="34" charset="0"/>
            </a:endParaRPr>
          </a:p>
        </p:txBody>
      </p:sp>
      <p:sp>
        <p:nvSpPr>
          <p:cNvPr id="27" name="Text Placeholder 7">
            <a:extLst>
              <a:ext uri="{FF2B5EF4-FFF2-40B4-BE49-F238E27FC236}">
                <a16:creationId xmlns:a16="http://schemas.microsoft.com/office/drawing/2014/main" id="{F495C646-9352-A74E-91C5-B3426FCE3AB9}"/>
              </a:ext>
            </a:extLst>
          </p:cNvPr>
          <p:cNvSpPr txBox="1">
            <a:spLocks/>
          </p:cNvSpPr>
          <p:nvPr/>
        </p:nvSpPr>
        <p:spPr>
          <a:xfrm>
            <a:off x="846974" y="4796674"/>
            <a:ext cx="4777277" cy="9202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78D4"/>
                </a:solidFill>
                <a:cs typeface="Segoe UI" panose="020B0502040204020203" pitchFamily="34" charset="0"/>
                <a:hlinkClick r:id="rId3"/>
              </a:rPr>
              <a:t>aka.ms/</a:t>
            </a:r>
            <a:r>
              <a:rPr lang="en-US" err="1">
                <a:solidFill>
                  <a:srgbClr val="0078D4"/>
                </a:solidFill>
                <a:cs typeface="Segoe UI" panose="020B0502040204020203" pitchFamily="34" charset="0"/>
                <a:hlinkClick r:id="rId3"/>
              </a:rPr>
              <a:t>smarttool</a:t>
            </a:r>
            <a:r>
              <a:rPr lang="en-US">
                <a:solidFill>
                  <a:srgbClr val="0078D4"/>
                </a:solidFill>
                <a:cs typeface="Segoe UI" panose="020B0502040204020203" pitchFamily="34" charset="0"/>
                <a:hlinkClick r:id="rId3"/>
              </a:rPr>
              <a:t> </a:t>
            </a:r>
            <a:endParaRPr lang="en-US" b="0" i="0">
              <a:effectLst/>
            </a:endParaRPr>
          </a:p>
          <a:p>
            <a:pPr marL="0" indent="0">
              <a:buFont typeface="Arial" panose="020B0604020202020204" pitchFamily="34" charset="0"/>
              <a:buNone/>
            </a:pPr>
            <a:endParaRPr lang="en-US" sz="2000">
              <a:solidFill>
                <a:srgbClr val="0078D4"/>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DE050E8-B9AE-46AC-A454-19793704E982}"/>
              </a:ext>
            </a:extLst>
          </p:cNvPr>
          <p:cNvPicPr>
            <a:picLocks noChangeAspect="1"/>
          </p:cNvPicPr>
          <p:nvPr/>
        </p:nvPicPr>
        <p:blipFill>
          <a:blip r:embed="rId4"/>
          <a:stretch>
            <a:fillRect/>
          </a:stretch>
        </p:blipFill>
        <p:spPr>
          <a:xfrm>
            <a:off x="7638928" y="1337689"/>
            <a:ext cx="4586975" cy="3407306"/>
          </a:xfrm>
          <a:prstGeom prst="rect">
            <a:avLst/>
          </a:prstGeom>
        </p:spPr>
      </p:pic>
    </p:spTree>
    <p:extLst>
      <p:ext uri="{BB962C8B-B14F-4D97-AF65-F5344CB8AC3E}">
        <p14:creationId xmlns:p14="http://schemas.microsoft.com/office/powerpoint/2010/main" val="4248385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54095D-5311-45F1-864F-DDDE1AEA6184}"/>
              </a:ext>
            </a:extLst>
          </p:cNvPr>
          <p:cNvPicPr>
            <a:picLocks noChangeAspect="1"/>
          </p:cNvPicPr>
          <p:nvPr/>
        </p:nvPicPr>
        <p:blipFill>
          <a:blip r:embed="rId3"/>
          <a:stretch>
            <a:fillRect/>
          </a:stretch>
        </p:blipFill>
        <p:spPr>
          <a:xfrm>
            <a:off x="6797334" y="1140758"/>
            <a:ext cx="5429250" cy="4514850"/>
          </a:xfrm>
          <a:prstGeom prst="rect">
            <a:avLst/>
          </a:prstGeom>
        </p:spPr>
      </p:pic>
      <p:pic>
        <p:nvPicPr>
          <p:cNvPr id="11" name="Picture 10" descr="Screenshot">
            <a:extLst>
              <a:ext uri="{FF2B5EF4-FFF2-40B4-BE49-F238E27FC236}">
                <a16:creationId xmlns:a16="http://schemas.microsoft.com/office/drawing/2014/main" id="{C996C2E2-120D-47AC-BD6A-E32CF0AD4AD4}"/>
              </a:ext>
            </a:extLst>
          </p:cNvPr>
          <p:cNvPicPr>
            <a:picLocks noChangeAspect="1"/>
          </p:cNvPicPr>
          <p:nvPr/>
        </p:nvPicPr>
        <p:blipFill>
          <a:blip r:embed="rId4"/>
          <a:stretch>
            <a:fillRect/>
          </a:stretch>
        </p:blipFill>
        <p:spPr>
          <a:xfrm>
            <a:off x="7680902" y="1325880"/>
            <a:ext cx="5020400" cy="3386310"/>
          </a:xfrm>
          <a:prstGeom prst="rect">
            <a:avLst/>
          </a:prstGeom>
          <a:effectLst>
            <a:innerShdw blurRad="139700">
              <a:prstClr val="black">
                <a:alpha val="25000"/>
              </a:prstClr>
            </a:innerShdw>
          </a:effectLst>
        </p:spPr>
      </p:pic>
      <p:sp>
        <p:nvSpPr>
          <p:cNvPr id="15" name="Text Placeholder 4">
            <a:extLst>
              <a:ext uri="{FF2B5EF4-FFF2-40B4-BE49-F238E27FC236}">
                <a16:creationId xmlns:a16="http://schemas.microsoft.com/office/drawing/2014/main" id="{03C06D94-6CA1-234A-B6F8-814E1F644B05}"/>
              </a:ext>
            </a:extLst>
          </p:cNvPr>
          <p:cNvSpPr txBox="1">
            <a:spLocks/>
          </p:cNvSpPr>
          <p:nvPr/>
        </p:nvSpPr>
        <p:spPr>
          <a:xfrm>
            <a:off x="885791" y="1659755"/>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78D4"/>
                </a:solidFill>
                <a:latin typeface="Segoe UI Semibold" panose="020B0702040204020203" pitchFamily="34" charset="0"/>
                <a:cs typeface="Segoe UI Semibold" panose="020B0702040204020203" pitchFamily="34" charset="0"/>
              </a:rPr>
              <a:t>Assessment</a:t>
            </a:r>
          </a:p>
        </p:txBody>
      </p:sp>
      <p:sp>
        <p:nvSpPr>
          <p:cNvPr id="16" name="Text Placeholder 5">
            <a:extLst>
              <a:ext uri="{FF2B5EF4-FFF2-40B4-BE49-F238E27FC236}">
                <a16:creationId xmlns:a16="http://schemas.microsoft.com/office/drawing/2014/main" id="{F89F673C-2993-4640-8061-D2208BE826E5}"/>
              </a:ext>
            </a:extLst>
          </p:cNvPr>
          <p:cNvSpPr txBox="1">
            <a:spLocks/>
          </p:cNvSpPr>
          <p:nvPr/>
        </p:nvSpPr>
        <p:spPr>
          <a:xfrm>
            <a:off x="876916" y="2111283"/>
            <a:ext cx="5172884"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latin typeface="Segoe UI "/>
              </a:rPr>
              <a:t>Governance Benchmark</a:t>
            </a:r>
          </a:p>
        </p:txBody>
      </p:sp>
      <p:sp>
        <p:nvSpPr>
          <p:cNvPr id="17" name="Text Placeholder 6">
            <a:extLst>
              <a:ext uri="{FF2B5EF4-FFF2-40B4-BE49-F238E27FC236}">
                <a16:creationId xmlns:a16="http://schemas.microsoft.com/office/drawing/2014/main" id="{398FB67A-B939-824B-9DC9-4A188311FEC4}"/>
              </a:ext>
            </a:extLst>
          </p:cNvPr>
          <p:cNvSpPr txBox="1">
            <a:spLocks/>
          </p:cNvSpPr>
          <p:nvPr/>
        </p:nvSpPr>
        <p:spPr>
          <a:xfrm>
            <a:off x="885791" y="3408706"/>
            <a:ext cx="4020317" cy="1267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Segoe UI Semilight" panose="020B0402040204020203" pitchFamily="34" charset="0"/>
                <a:cs typeface="Segoe UI Semilight" panose="020B0402040204020203" pitchFamily="34" charset="0"/>
              </a:rPr>
              <a:t>Understand your current state and prepare for your cloud journey</a:t>
            </a:r>
          </a:p>
          <a:p>
            <a:pPr marL="0" indent="0">
              <a:buNone/>
            </a:pPr>
            <a:endParaRPr lang="en-US" sz="1800"/>
          </a:p>
        </p:txBody>
      </p:sp>
      <p:sp>
        <p:nvSpPr>
          <p:cNvPr id="18" name="Rectangle 17">
            <a:extLst>
              <a:ext uri="{FF2B5EF4-FFF2-40B4-BE49-F238E27FC236}">
                <a16:creationId xmlns:a16="http://schemas.microsoft.com/office/drawing/2014/main" id="{123B6DCB-A01E-074E-B744-69D4893584EA}"/>
              </a:ext>
            </a:extLst>
          </p:cNvPr>
          <p:cNvSpPr/>
          <p:nvPr/>
        </p:nvSpPr>
        <p:spPr>
          <a:xfrm>
            <a:off x="876916" y="5008371"/>
            <a:ext cx="6096000" cy="800219"/>
          </a:xfrm>
          <a:prstGeom prst="rect">
            <a:avLst/>
          </a:prstGeom>
        </p:spPr>
        <p:txBody>
          <a:bodyPr>
            <a:spAutoFit/>
          </a:bodyPr>
          <a:lstStyle/>
          <a:p>
            <a:r>
              <a:rPr lang="en-US" sz="2800">
                <a:solidFill>
                  <a:srgbClr val="0078D4"/>
                </a:solidFill>
                <a:cs typeface="Segoe UI" panose="020B0502040204020203" pitchFamily="34" charset="0"/>
                <a:hlinkClick r:id="rId5">
                  <a:extLst>
                    <a:ext uri="{A12FA001-AC4F-418D-AE19-62706E023703}">
                      <ahyp:hlinkClr xmlns:ahyp="http://schemas.microsoft.com/office/drawing/2018/hyperlinkcolor" val="tx"/>
                    </a:ext>
                  </a:extLst>
                </a:hlinkClick>
              </a:rPr>
              <a:t>aka.ms/adopt/gov/assess</a:t>
            </a:r>
            <a:endParaRPr lang="en-US" sz="2800">
              <a:solidFill>
                <a:srgbClr val="0078D4"/>
              </a:solidFill>
              <a:cs typeface="Segoe UI" panose="020B0502040204020203" pitchFamily="34" charset="0"/>
            </a:endParaRPr>
          </a:p>
          <a:p>
            <a:endParaRPr lang="en-US">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75090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2"/>
          <a:stretch>
            <a:fillRect/>
          </a:stretch>
        </p:blipFill>
        <p:spPr>
          <a:xfrm>
            <a:off x="6762750" y="1171575"/>
            <a:ext cx="5429250" cy="4514850"/>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78D4"/>
                </a:solidFill>
                <a:latin typeface="Segoe UI Semibold"/>
                <a:cs typeface="Segoe UI Semibold"/>
              </a:rPr>
              <a:t>Assessment</a:t>
            </a:r>
            <a:endParaRPr lang="en-US">
              <a:solidFill>
                <a:srgbClr val="0078D4"/>
              </a:solidFill>
              <a:latin typeface="Segoe UI Semibold" panose="020B0702040204020203" pitchFamily="34" charset="0"/>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p:cNvSpPr>
          <p:nvPr/>
        </p:nvSpPr>
        <p:spPr>
          <a:xfrm>
            <a:off x="890560" y="1858955"/>
            <a:ext cx="6022858" cy="73933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latin typeface="Segoe UI "/>
              </a:rPr>
              <a:t>Azure Architecture Review</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285670"/>
            <a:ext cx="5872190" cy="313932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a:solidFill>
                  <a:srgbClr val="171717"/>
                </a:solidFill>
                <a:effectLst/>
                <a:latin typeface="Segoe UI Semilight" panose="020B0402040204020203" pitchFamily="34" charset="0"/>
                <a:cs typeface="Segoe UI Semilight" panose="020B0402040204020203" pitchFamily="34" charset="0"/>
              </a:rPr>
              <a:t>Examine your workloads through the lenses of resiliency, cost, </a:t>
            </a:r>
            <a:r>
              <a:rPr lang="en-US" sz="2400" b="0" i="0" err="1">
                <a:solidFill>
                  <a:srgbClr val="171717"/>
                </a:solidFill>
                <a:effectLst/>
                <a:latin typeface="Segoe UI Semilight" panose="020B0402040204020203" pitchFamily="34" charset="0"/>
                <a:cs typeface="Segoe UI Semilight" panose="020B0402040204020203" pitchFamily="34" charset="0"/>
              </a:rPr>
              <a:t>devops</a:t>
            </a:r>
            <a:r>
              <a:rPr lang="en-US" sz="2400" b="0" i="0">
                <a:solidFill>
                  <a:srgbClr val="171717"/>
                </a:solidFill>
                <a:effectLst/>
                <a:latin typeface="Segoe UI Semilight" panose="020B0402040204020203" pitchFamily="34" charset="0"/>
                <a:cs typeface="Segoe UI Semilight" panose="020B0402040204020203" pitchFamily="34" charset="0"/>
              </a:rPr>
              <a:t> practices, security and scalability.</a:t>
            </a:r>
          </a:p>
          <a:p>
            <a:pPr marL="0" indent="0">
              <a:buNone/>
            </a:pPr>
            <a:endParaRPr lang="en-US" sz="1200">
              <a:solidFill>
                <a:srgbClr val="171717"/>
              </a:solidFill>
              <a:latin typeface="Segoe UI" panose="020B0502040204020203" pitchFamily="34" charset="0"/>
              <a:hlinkClick r:id="rId3">
                <a:extLst>
                  <a:ext uri="{A12FA001-AC4F-418D-AE19-62706E023703}">
                    <ahyp:hlinkClr xmlns:ahyp="http://schemas.microsoft.com/office/drawing/2018/hyperlinkcolor" val="tx"/>
                  </a:ext>
                </a:extLst>
              </a:hlinkClick>
            </a:endParaRPr>
          </a:p>
          <a:p>
            <a:pPr marL="0" indent="0">
              <a:buNone/>
            </a:pPr>
            <a:endParaRPr lang="en-US" sz="1200">
              <a:solidFill>
                <a:srgbClr val="171717"/>
              </a:solidFill>
              <a:latin typeface="Segoe UI" panose="020B0502040204020203" pitchFamily="34" charset="0"/>
              <a:hlinkClick r:id="rId3">
                <a:extLst>
                  <a:ext uri="{A12FA001-AC4F-418D-AE19-62706E023703}">
                    <ahyp:hlinkClr xmlns:ahyp="http://schemas.microsoft.com/office/drawing/2018/hyperlinkcolor" val="tx"/>
                  </a:ext>
                </a:extLst>
              </a:hlinkClick>
            </a:endParaRPr>
          </a:p>
          <a:p>
            <a:pPr marL="0" indent="0">
              <a:buNone/>
            </a:pPr>
            <a:r>
              <a:rPr lang="en-US" b="0" i="0">
                <a:effectLst/>
                <a:hlinkClick r:id="rId4" tooltip="https://aka.ms/adopt/architecturereview"/>
              </a:rPr>
              <a:t>aka.ms/adopt/</a:t>
            </a:r>
            <a:r>
              <a:rPr lang="en-US" b="0" i="0" err="1">
                <a:effectLst/>
                <a:hlinkClick r:id="rId4" tooltip="https://aka.ms/adopt/architecturereview"/>
              </a:rPr>
              <a:t>architecturereview</a:t>
            </a:r>
            <a:r>
              <a:rPr lang="en-US" b="0" i="0">
                <a:effectLst/>
              </a:rPr>
              <a:t> </a:t>
            </a:r>
          </a:p>
          <a:p>
            <a:pPr marL="0" indent="0">
              <a:buNone/>
            </a:pPr>
            <a:endParaRPr lang="en-US"/>
          </a:p>
        </p:txBody>
      </p:sp>
      <p:pic>
        <p:nvPicPr>
          <p:cNvPr id="3" name="Picture 2">
            <a:extLst>
              <a:ext uri="{FF2B5EF4-FFF2-40B4-BE49-F238E27FC236}">
                <a16:creationId xmlns:a16="http://schemas.microsoft.com/office/drawing/2014/main" id="{CBC7DAF9-0BDC-48DB-BFCC-153A111F54F2}"/>
              </a:ext>
            </a:extLst>
          </p:cNvPr>
          <p:cNvPicPr>
            <a:picLocks noChangeAspect="1"/>
          </p:cNvPicPr>
          <p:nvPr/>
        </p:nvPicPr>
        <p:blipFill>
          <a:blip r:embed="rId5"/>
          <a:stretch>
            <a:fillRect/>
          </a:stretch>
        </p:blipFill>
        <p:spPr>
          <a:xfrm>
            <a:off x="7630706" y="1349775"/>
            <a:ext cx="4561293" cy="3415656"/>
          </a:xfrm>
          <a:prstGeom prst="rect">
            <a:avLst/>
          </a:prstGeom>
        </p:spPr>
      </p:pic>
    </p:spTree>
    <p:extLst>
      <p:ext uri="{BB962C8B-B14F-4D97-AF65-F5344CB8AC3E}">
        <p14:creationId xmlns:p14="http://schemas.microsoft.com/office/powerpoint/2010/main" val="2882826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8CEE0-344D-4623-81D1-489097FD2824}"/>
              </a:ext>
            </a:extLst>
          </p:cNvPr>
          <p:cNvPicPr>
            <a:picLocks noChangeAspect="1"/>
          </p:cNvPicPr>
          <p:nvPr/>
        </p:nvPicPr>
        <p:blipFill>
          <a:blip r:embed="rId3"/>
          <a:stretch>
            <a:fillRect/>
          </a:stretch>
        </p:blipFill>
        <p:spPr>
          <a:xfrm>
            <a:off x="6762750" y="1171575"/>
            <a:ext cx="5429250" cy="4514850"/>
          </a:xfrm>
          <a:prstGeom prst="rect">
            <a:avLst/>
          </a:prstGeom>
        </p:spPr>
      </p:pic>
      <p:sp>
        <p:nvSpPr>
          <p:cNvPr id="3" name="Text Placeholder 4">
            <a:extLst>
              <a:ext uri="{FF2B5EF4-FFF2-40B4-BE49-F238E27FC236}">
                <a16:creationId xmlns:a16="http://schemas.microsoft.com/office/drawing/2014/main" id="{B1E601A7-E821-435C-A12D-3E7FAC12688C}"/>
              </a:ext>
            </a:extLst>
          </p:cNvPr>
          <p:cNvSpPr txBox="1">
            <a:spLocks/>
          </p:cNvSpPr>
          <p:nvPr/>
        </p:nvSpPr>
        <p:spPr>
          <a:xfrm>
            <a:off x="872802" y="1659755"/>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Template</a:t>
            </a:r>
          </a:p>
        </p:txBody>
      </p:sp>
      <p:sp>
        <p:nvSpPr>
          <p:cNvPr id="4" name="Text Placeholder 5">
            <a:extLst>
              <a:ext uri="{FF2B5EF4-FFF2-40B4-BE49-F238E27FC236}">
                <a16:creationId xmlns:a16="http://schemas.microsoft.com/office/drawing/2014/main" id="{5B3097E7-4B78-4575-8C69-A3C0E7CE97E9}"/>
              </a:ext>
            </a:extLst>
          </p:cNvPr>
          <p:cNvSpPr txBox="1">
            <a:spLocks/>
          </p:cNvSpPr>
          <p:nvPr/>
        </p:nvSpPr>
        <p:spPr>
          <a:xfrm>
            <a:off x="863927" y="2111283"/>
            <a:ext cx="4777277"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Segoe UI "/>
              </a:rPr>
              <a:t>Cloud Adoption </a:t>
            </a:r>
            <a:br>
              <a:rPr lang="en-US" sz="4000" b="1">
                <a:latin typeface="Segoe UI "/>
              </a:rPr>
            </a:br>
            <a:r>
              <a:rPr lang="en-US" sz="4000" b="1">
                <a:latin typeface="Segoe UI "/>
              </a:rPr>
              <a:t>Plan Template </a:t>
            </a:r>
          </a:p>
        </p:txBody>
      </p:sp>
      <p:sp>
        <p:nvSpPr>
          <p:cNvPr id="5" name="Text Placeholder 6">
            <a:extLst>
              <a:ext uri="{FF2B5EF4-FFF2-40B4-BE49-F238E27FC236}">
                <a16:creationId xmlns:a16="http://schemas.microsoft.com/office/drawing/2014/main" id="{A6F9C42E-1A06-4581-8D7F-CBB73D9D605C}"/>
              </a:ext>
            </a:extLst>
          </p:cNvPr>
          <p:cNvSpPr txBox="1">
            <a:spLocks/>
          </p:cNvSpPr>
          <p:nvPr/>
        </p:nvSpPr>
        <p:spPr>
          <a:xfrm>
            <a:off x="872802" y="3289503"/>
            <a:ext cx="4777277" cy="9051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Segoe UI Semilight" panose="020B0402040204020203" pitchFamily="34" charset="0"/>
                <a:cs typeface="Segoe UI Semilight" panose="020B0402040204020203" pitchFamily="34" charset="0"/>
              </a:rPr>
              <a:t>Align technical efforts </a:t>
            </a:r>
            <a:br>
              <a:rPr lang="en-US" sz="2400">
                <a:latin typeface="Segoe UI Semilight" panose="020B0402040204020203" pitchFamily="34" charset="0"/>
                <a:cs typeface="Segoe UI Semilight" panose="020B0402040204020203" pitchFamily="34" charset="0"/>
              </a:rPr>
            </a:br>
            <a:r>
              <a:rPr lang="en-US" sz="2400">
                <a:latin typeface="Segoe UI Semilight" panose="020B0402040204020203" pitchFamily="34" charset="0"/>
                <a:cs typeface="Segoe UI Semilight" panose="020B0402040204020203" pitchFamily="34" charset="0"/>
              </a:rPr>
              <a:t>with business outcomes.</a:t>
            </a:r>
          </a:p>
        </p:txBody>
      </p:sp>
      <p:sp>
        <p:nvSpPr>
          <p:cNvPr id="6" name="Text Placeholder 7">
            <a:extLst>
              <a:ext uri="{FF2B5EF4-FFF2-40B4-BE49-F238E27FC236}">
                <a16:creationId xmlns:a16="http://schemas.microsoft.com/office/drawing/2014/main" id="{9EE100F9-046D-4563-A128-7966815C26F1}"/>
              </a:ext>
            </a:extLst>
          </p:cNvPr>
          <p:cNvSpPr txBox="1">
            <a:spLocks/>
          </p:cNvSpPr>
          <p:nvPr/>
        </p:nvSpPr>
        <p:spPr>
          <a:xfrm>
            <a:off x="872802" y="4721529"/>
            <a:ext cx="4777277" cy="9202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cs typeface="Segoe UI" panose="020B0502040204020203" pitchFamily="34" charset="0"/>
                <a:hlinkClick r:id="rId4">
                  <a:extLst>
                    <a:ext uri="{A12FA001-AC4F-418D-AE19-62706E023703}">
                      <ahyp:hlinkClr xmlns:ahyp="http://schemas.microsoft.com/office/drawing/2018/hyperlinkcolor" val="tx"/>
                    </a:ext>
                  </a:extLst>
                </a:hlinkClick>
              </a:rPr>
              <a:t>Cloud adoption plan template</a:t>
            </a:r>
            <a:endParaRPr lang="en-US">
              <a:solidFill>
                <a:srgbClr val="0078D4"/>
              </a:solidFill>
              <a:cs typeface="Segoe UI" panose="020B0502040204020203" pitchFamily="34" charset="0"/>
            </a:endParaRPr>
          </a:p>
          <a:p>
            <a:pPr marL="0" indent="0">
              <a:buFont typeface="Arial" panose="020B0604020202020204" pitchFamily="34" charset="0"/>
              <a:buNone/>
            </a:pPr>
            <a:endParaRPr lang="en-US">
              <a:solidFill>
                <a:srgbClr val="0078D4"/>
              </a:solidFill>
              <a:cs typeface="Segoe UI" panose="020B0502040204020203" pitchFamily="34" charset="0"/>
            </a:endParaRPr>
          </a:p>
        </p:txBody>
      </p:sp>
      <p:pic>
        <p:nvPicPr>
          <p:cNvPr id="8" name="Picture 7">
            <a:extLst>
              <a:ext uri="{FF2B5EF4-FFF2-40B4-BE49-F238E27FC236}">
                <a16:creationId xmlns:a16="http://schemas.microsoft.com/office/drawing/2014/main" id="{685A2838-81F3-4ADE-BEDA-5ADE6AB5273D}"/>
              </a:ext>
            </a:extLst>
          </p:cNvPr>
          <p:cNvPicPr>
            <a:picLocks noChangeAspect="1"/>
          </p:cNvPicPr>
          <p:nvPr/>
        </p:nvPicPr>
        <p:blipFill>
          <a:blip r:embed="rId5"/>
          <a:stretch>
            <a:fillRect/>
          </a:stretch>
        </p:blipFill>
        <p:spPr>
          <a:xfrm>
            <a:off x="7615237" y="1328482"/>
            <a:ext cx="4591384" cy="3446718"/>
          </a:xfrm>
          <a:prstGeom prst="rect">
            <a:avLst/>
          </a:prstGeom>
        </p:spPr>
      </p:pic>
    </p:spTree>
    <p:extLst>
      <p:ext uri="{BB962C8B-B14F-4D97-AF65-F5344CB8AC3E}">
        <p14:creationId xmlns:p14="http://schemas.microsoft.com/office/powerpoint/2010/main" val="3608502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B1C2D6-69B5-6F45-85C4-ACBE5887EEF7}"/>
              </a:ext>
            </a:extLst>
          </p:cNvPr>
          <p:cNvSpPr/>
          <p:nvPr/>
        </p:nvSpPr>
        <p:spPr>
          <a:xfrm>
            <a:off x="6412675" y="0"/>
            <a:ext cx="57793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3"/>
          <a:stretch>
            <a:fillRect/>
          </a:stretch>
        </p:blipFill>
        <p:spPr>
          <a:xfrm>
            <a:off x="6762750" y="1171575"/>
            <a:ext cx="5429250" cy="4514850"/>
          </a:xfrm>
          <a:prstGeom prst="rect">
            <a:avLst/>
          </a:prstGeom>
        </p:spPr>
      </p:pic>
      <p:sp>
        <p:nvSpPr>
          <p:cNvPr id="9" name="Rectangle 8">
            <a:extLst>
              <a:ext uri="{FF2B5EF4-FFF2-40B4-BE49-F238E27FC236}">
                <a16:creationId xmlns:a16="http://schemas.microsoft.com/office/drawing/2014/main" id="{5A5AA843-8F2E-4D4E-969E-C88D848FAFCD}"/>
              </a:ext>
            </a:extLst>
          </p:cNvPr>
          <p:cNvSpPr/>
          <p:nvPr/>
        </p:nvSpPr>
        <p:spPr>
          <a:xfrm>
            <a:off x="7644328" y="1359244"/>
            <a:ext cx="4671242" cy="3428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ell phone&#10;&#10;Description generated with very high confidence">
            <a:extLst>
              <a:ext uri="{FF2B5EF4-FFF2-40B4-BE49-F238E27FC236}">
                <a16:creationId xmlns:a16="http://schemas.microsoft.com/office/drawing/2014/main" id="{D4ED86FD-FF10-4114-9EF4-4739F50D411E}"/>
              </a:ext>
            </a:extLst>
          </p:cNvPr>
          <p:cNvPicPr>
            <a:picLocks noChangeAspect="1"/>
          </p:cNvPicPr>
          <p:nvPr/>
        </p:nvPicPr>
        <p:blipFill rotWithShape="1">
          <a:blip r:embed="rId4"/>
          <a:srcRect b="13300"/>
          <a:stretch/>
        </p:blipFill>
        <p:spPr>
          <a:xfrm>
            <a:off x="7797106" y="1596857"/>
            <a:ext cx="2223070" cy="2890394"/>
          </a:xfrm>
          <a:prstGeom prst="rect">
            <a:avLst/>
          </a:prstGeom>
          <a:ln>
            <a:solidFill>
              <a:schemeClr val="tx1">
                <a:lumMod val="50000"/>
                <a:lumOff val="50000"/>
              </a:schemeClr>
            </a:solidFill>
          </a:ln>
        </p:spPr>
      </p:pic>
      <p:pic>
        <p:nvPicPr>
          <p:cNvPr id="10" name="Picture 9" descr="A screenshot of a cell phone&#10;&#10;Description generated with very high confidence">
            <a:extLst>
              <a:ext uri="{FF2B5EF4-FFF2-40B4-BE49-F238E27FC236}">
                <a16:creationId xmlns:a16="http://schemas.microsoft.com/office/drawing/2014/main" id="{191DE69C-DB94-4848-A9E0-32841D776348}"/>
              </a:ext>
            </a:extLst>
          </p:cNvPr>
          <p:cNvPicPr>
            <a:picLocks noChangeAspect="1"/>
          </p:cNvPicPr>
          <p:nvPr/>
        </p:nvPicPr>
        <p:blipFill>
          <a:blip r:embed="rId5"/>
          <a:stretch>
            <a:fillRect/>
          </a:stretch>
        </p:blipFill>
        <p:spPr>
          <a:xfrm>
            <a:off x="9365303" y="2459419"/>
            <a:ext cx="2739481" cy="1349649"/>
          </a:xfrm>
          <a:prstGeom prst="rect">
            <a:avLst/>
          </a:prstGeom>
          <a:ln>
            <a:solidFill>
              <a:schemeClr val="tx1">
                <a:lumMod val="50000"/>
                <a:lumOff val="50000"/>
              </a:schemeClr>
            </a:solidFill>
          </a:ln>
        </p:spPr>
      </p:pic>
      <p:grpSp>
        <p:nvGrpSpPr>
          <p:cNvPr id="25" name="Group 24">
            <a:extLst>
              <a:ext uri="{FF2B5EF4-FFF2-40B4-BE49-F238E27FC236}">
                <a16:creationId xmlns:a16="http://schemas.microsoft.com/office/drawing/2014/main" id="{F63D3015-9407-6D4E-BAC7-70F99B2818B2}"/>
              </a:ext>
            </a:extLst>
          </p:cNvPr>
          <p:cNvGrpSpPr/>
          <p:nvPr/>
        </p:nvGrpSpPr>
        <p:grpSpPr>
          <a:xfrm>
            <a:off x="824383" y="1645682"/>
            <a:ext cx="5369652" cy="3896194"/>
            <a:chOff x="824383" y="1816651"/>
            <a:chExt cx="5369652" cy="3896194"/>
          </a:xfrm>
        </p:grpSpPr>
        <p:sp>
          <p:nvSpPr>
            <p:cNvPr id="26" name="Text Placeholder 4">
              <a:extLst>
                <a:ext uri="{FF2B5EF4-FFF2-40B4-BE49-F238E27FC236}">
                  <a16:creationId xmlns:a16="http://schemas.microsoft.com/office/drawing/2014/main" id="{E8E1AFA2-18B3-624B-BF5C-6EB1F68ED29C}"/>
                </a:ext>
              </a:extLst>
            </p:cNvPr>
            <p:cNvSpPr txBox="1">
              <a:spLocks/>
            </p:cNvSpPr>
            <p:nvPr/>
          </p:nvSpPr>
          <p:spPr>
            <a:xfrm>
              <a:off x="824383" y="1816651"/>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Tool</a:t>
              </a:r>
            </a:p>
          </p:txBody>
        </p:sp>
        <p:sp>
          <p:nvSpPr>
            <p:cNvPr id="27" name="Text Placeholder 5">
              <a:extLst>
                <a:ext uri="{FF2B5EF4-FFF2-40B4-BE49-F238E27FC236}">
                  <a16:creationId xmlns:a16="http://schemas.microsoft.com/office/drawing/2014/main" id="{0246E260-7F34-A947-9F3B-E439C9B42F39}"/>
                </a:ext>
              </a:extLst>
            </p:cNvPr>
            <p:cNvSpPr txBox="1">
              <a:spLocks/>
            </p:cNvSpPr>
            <p:nvPr/>
          </p:nvSpPr>
          <p:spPr>
            <a:xfrm>
              <a:off x="854118" y="2268178"/>
              <a:ext cx="4777277" cy="1267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latin typeface="Segoe UI "/>
                </a:rPr>
                <a:t>Azure DevOps </a:t>
              </a:r>
              <a:br>
                <a:rPr lang="en-US" sz="4000" b="1" dirty="0">
                  <a:latin typeface="Segoe UI "/>
                </a:rPr>
              </a:br>
              <a:r>
                <a:rPr lang="en-US" sz="4000" b="1" dirty="0">
                  <a:latin typeface="Segoe UI "/>
                </a:rPr>
                <a:t>Plan Generator</a:t>
              </a:r>
            </a:p>
          </p:txBody>
        </p:sp>
        <p:sp>
          <p:nvSpPr>
            <p:cNvPr id="28" name="Text Placeholder 6">
              <a:extLst>
                <a:ext uri="{FF2B5EF4-FFF2-40B4-BE49-F238E27FC236}">
                  <a16:creationId xmlns:a16="http://schemas.microsoft.com/office/drawing/2014/main" id="{315C90C0-1783-3C4D-BE10-7FE49DA027FF}"/>
                </a:ext>
              </a:extLst>
            </p:cNvPr>
            <p:cNvSpPr txBox="1">
              <a:spLocks/>
            </p:cNvSpPr>
            <p:nvPr/>
          </p:nvSpPr>
          <p:spPr>
            <a:xfrm>
              <a:off x="865905" y="3564999"/>
              <a:ext cx="4777277" cy="1267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Segoe UI Semilight" panose="020B0402040204020203" pitchFamily="34" charset="0"/>
                  <a:cs typeface="Segoe UI Semilight" panose="020B0402040204020203" pitchFamily="34" charset="0"/>
                </a:rPr>
                <a:t>Leverage Azure DevOps to log and track your cloud adoption plan</a:t>
              </a:r>
            </a:p>
            <a:p>
              <a:pPr marL="0" indent="0">
                <a:buFont typeface="Arial" panose="020B0604020202020204" pitchFamily="34" charset="0"/>
                <a:buNone/>
              </a:pPr>
              <a:endParaRPr lang="en-US" sz="2400">
                <a:latin typeface="Segoe UI Semilight" panose="020B0402040204020203" pitchFamily="34" charset="0"/>
                <a:cs typeface="Segoe UI Semilight" panose="020B0402040204020203" pitchFamily="34" charset="0"/>
              </a:endParaRPr>
            </a:p>
            <a:p>
              <a:pPr marL="0" indent="0">
                <a:buFont typeface="Arial" panose="020B0604020202020204" pitchFamily="34" charset="0"/>
                <a:buNone/>
              </a:pPr>
              <a:endParaRPr lang="en-US" sz="2400">
                <a:latin typeface="Segoe UI Semilight" panose="020B0402040204020203" pitchFamily="34" charset="0"/>
                <a:cs typeface="Segoe UI Semilight" panose="020B0402040204020203" pitchFamily="34" charset="0"/>
              </a:endParaRPr>
            </a:p>
            <a:p>
              <a:pPr marL="0" indent="0">
                <a:buFont typeface="Arial" panose="020B0604020202020204" pitchFamily="34" charset="0"/>
                <a:buNone/>
              </a:pPr>
              <a:endParaRPr lang="en-US" sz="1800"/>
            </a:p>
          </p:txBody>
        </p:sp>
        <p:sp>
          <p:nvSpPr>
            <p:cNvPr id="29" name="Text Placeholder 7">
              <a:extLst>
                <a:ext uri="{FF2B5EF4-FFF2-40B4-BE49-F238E27FC236}">
                  <a16:creationId xmlns:a16="http://schemas.microsoft.com/office/drawing/2014/main" id="{5E3F9F22-526F-4E4D-BE6A-6914AFEC6C5A}"/>
                </a:ext>
              </a:extLst>
            </p:cNvPr>
            <p:cNvSpPr txBox="1">
              <a:spLocks/>
            </p:cNvSpPr>
            <p:nvPr/>
          </p:nvSpPr>
          <p:spPr>
            <a:xfrm>
              <a:off x="865905" y="5184824"/>
              <a:ext cx="5328130" cy="5280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0078D4"/>
                  </a:solidFill>
                  <a:hlinkClick r:id="rId6">
                    <a:extLst>
                      <a:ext uri="{A12FA001-AC4F-418D-AE19-62706E023703}">
                        <ahyp:hlinkClr xmlns:ahyp="http://schemas.microsoft.com/office/drawing/2018/hyperlinkcolor" val="tx"/>
                      </a:ext>
                    </a:extLst>
                  </a:hlinkClick>
                </a:rPr>
                <a:t>Cloud adoption plan + Azure DevOps</a:t>
              </a:r>
              <a:endParaRPr lang="en-US" sz="2000" dirty="0">
                <a:solidFill>
                  <a:srgbClr val="0078D4"/>
                </a:solidFill>
              </a:endParaRPr>
            </a:p>
          </p:txBody>
        </p:sp>
      </p:grpSp>
    </p:spTree>
    <p:extLst>
      <p:ext uri="{BB962C8B-B14F-4D97-AF65-F5344CB8AC3E}">
        <p14:creationId xmlns:p14="http://schemas.microsoft.com/office/powerpoint/2010/main" val="347479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3"/>
          <a:stretch>
            <a:fillRect/>
          </a:stretch>
        </p:blipFill>
        <p:spPr>
          <a:xfrm>
            <a:off x="6762750" y="1171575"/>
            <a:ext cx="5429250" cy="4514850"/>
          </a:xfrm>
          <a:prstGeom prst="rect">
            <a:avLst/>
          </a:prstGeom>
        </p:spPr>
      </p:pic>
      <p:pic>
        <p:nvPicPr>
          <p:cNvPr id="16" name="Picture 15">
            <a:extLst>
              <a:ext uri="{FF2B5EF4-FFF2-40B4-BE49-F238E27FC236}">
                <a16:creationId xmlns:a16="http://schemas.microsoft.com/office/drawing/2014/main" id="{D0A408B3-59CC-4A23-BC89-D9BECEA20D69}"/>
              </a:ext>
            </a:extLst>
          </p:cNvPr>
          <p:cNvPicPr>
            <a:picLocks noChangeAspect="1"/>
          </p:cNvPicPr>
          <p:nvPr/>
        </p:nvPicPr>
        <p:blipFill rotWithShape="1">
          <a:blip r:embed="rId4"/>
          <a:srcRect b="8487"/>
          <a:stretch/>
        </p:blipFill>
        <p:spPr>
          <a:xfrm>
            <a:off x="7624119" y="1357681"/>
            <a:ext cx="4567882" cy="3387314"/>
          </a:xfrm>
          <a:prstGeom prst="rect">
            <a:avLst/>
          </a:prstGeom>
          <a:ln>
            <a:noFill/>
          </a:ln>
          <a:effectLst>
            <a:outerShdw blurRad="292100" dist="139700" dir="2700000" algn="tl" rotWithShape="0">
              <a:srgbClr val="333333">
                <a:alpha val="65000"/>
              </a:srgbClr>
            </a:outerShdw>
          </a:effectLst>
        </p:spPr>
      </p:pic>
      <p:sp>
        <p:nvSpPr>
          <p:cNvPr id="7" name="Text Placeholder 13">
            <a:extLst>
              <a:ext uri="{FF2B5EF4-FFF2-40B4-BE49-F238E27FC236}">
                <a16:creationId xmlns:a16="http://schemas.microsoft.com/office/drawing/2014/main" id="{850D0662-7C1A-4482-97E5-E53721454BF2}"/>
              </a:ext>
            </a:extLst>
          </p:cNvPr>
          <p:cNvSpPr txBox="1">
            <a:spLocks/>
          </p:cNvSpPr>
          <p:nvPr/>
        </p:nvSpPr>
        <p:spPr>
          <a:xfrm>
            <a:off x="884251" y="1036297"/>
            <a:ext cx="5041169"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78D4"/>
                </a:solidFill>
                <a:latin typeface="Segoe UI Semibold" panose="020B0702040204020203" pitchFamily="34" charset="0"/>
                <a:cs typeface="Segoe UI Semibold" panose="020B0702040204020203" pitchFamily="34" charset="0"/>
              </a:rPr>
              <a:t>Tool</a:t>
            </a:r>
          </a:p>
        </p:txBody>
      </p:sp>
      <p:sp>
        <p:nvSpPr>
          <p:cNvPr id="11" name="Text Placeholder 5">
            <a:extLst>
              <a:ext uri="{FF2B5EF4-FFF2-40B4-BE49-F238E27FC236}">
                <a16:creationId xmlns:a16="http://schemas.microsoft.com/office/drawing/2014/main" id="{6E176869-297C-48AE-99E6-F381D5361EC1}"/>
              </a:ext>
            </a:extLst>
          </p:cNvPr>
          <p:cNvSpPr txBox="1">
            <a:spLocks/>
          </p:cNvSpPr>
          <p:nvPr/>
        </p:nvSpPr>
        <p:spPr>
          <a:xfrm>
            <a:off x="875376" y="1542101"/>
            <a:ext cx="5429250" cy="739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a:latin typeface="Segoe UI "/>
              </a:rPr>
              <a:t>Landing zones</a:t>
            </a:r>
          </a:p>
        </p:txBody>
      </p:sp>
      <p:sp>
        <p:nvSpPr>
          <p:cNvPr id="21" name="Text Placeholder 7">
            <a:extLst>
              <a:ext uri="{FF2B5EF4-FFF2-40B4-BE49-F238E27FC236}">
                <a16:creationId xmlns:a16="http://schemas.microsoft.com/office/drawing/2014/main" id="{1F1CFEDB-EB3F-4EBA-B986-3645AE716999}"/>
              </a:ext>
            </a:extLst>
          </p:cNvPr>
          <p:cNvSpPr txBox="1">
            <a:spLocks/>
          </p:cNvSpPr>
          <p:nvPr/>
        </p:nvSpPr>
        <p:spPr>
          <a:xfrm>
            <a:off x="915342" y="4335361"/>
            <a:ext cx="5429250" cy="17052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Segoe UI" panose="020B0502040204020203" pitchFamily="34" charset="0"/>
                <a:hlinkClick r:id="rId5"/>
              </a:rPr>
              <a:t>F</a:t>
            </a:r>
            <a:r>
              <a:rPr lang="en-US" sz="2000" b="0" i="0" u="none" strike="noStrike" dirty="0">
                <a:effectLst/>
                <a:latin typeface="Segoe UI" panose="020B0502040204020203" pitchFamily="34" charset="0"/>
                <a:hlinkClick r:id="rId5"/>
              </a:rPr>
              <a:t>oundation blueprint</a:t>
            </a:r>
            <a:endParaRPr lang="en-US" sz="2000" b="0" i="0" u="none" strike="noStrike" dirty="0">
              <a:effectLst/>
              <a:latin typeface="Segoe UI" panose="020B0502040204020203" pitchFamily="34" charset="0"/>
            </a:endParaRPr>
          </a:p>
          <a:p>
            <a:pPr marL="0" indent="0">
              <a:buNone/>
            </a:pPr>
            <a:r>
              <a:rPr lang="en-US" sz="2000" b="0" i="0" u="none" strike="noStrike" dirty="0">
                <a:effectLst/>
                <a:latin typeface="Segoe UI" panose="020B0502040204020203" pitchFamily="34" charset="0"/>
                <a:hlinkClick r:id="rId6"/>
              </a:rPr>
              <a:t>Migration landing zone blueprint</a:t>
            </a:r>
            <a:endParaRPr lang="en-US" sz="2000" dirty="0">
              <a:latin typeface="Segoe UI" panose="020B0502040204020203" pitchFamily="34" charset="0"/>
              <a:hlinkClick r:id="rId7"/>
            </a:endParaRPr>
          </a:p>
          <a:p>
            <a:pPr marL="0" indent="0">
              <a:buNone/>
            </a:pPr>
            <a:r>
              <a:rPr lang="en-US" sz="2000" b="0" i="0" u="none" strike="noStrike" dirty="0">
                <a:effectLst/>
                <a:latin typeface="Segoe UI" panose="020B0502040204020203" pitchFamily="34" charset="0"/>
                <a:hlinkClick r:id="rId7"/>
              </a:rPr>
              <a:t>Terraform landing zone blueprint</a:t>
            </a:r>
            <a:br>
              <a:rPr lang="en-US" sz="2000" dirty="0">
                <a:solidFill>
                  <a:srgbClr val="0070C0"/>
                </a:solidFill>
              </a:rPr>
            </a:br>
            <a:endParaRPr lang="en-US" sz="2000" dirty="0"/>
          </a:p>
        </p:txBody>
      </p:sp>
      <p:sp>
        <p:nvSpPr>
          <p:cNvPr id="23" name="TextBox 22">
            <a:extLst>
              <a:ext uri="{FF2B5EF4-FFF2-40B4-BE49-F238E27FC236}">
                <a16:creationId xmlns:a16="http://schemas.microsoft.com/office/drawing/2014/main" id="{81EF3937-B64F-4DD5-8B3C-BA2FB345B665}"/>
              </a:ext>
            </a:extLst>
          </p:cNvPr>
          <p:cNvSpPr txBox="1"/>
          <p:nvPr/>
        </p:nvSpPr>
        <p:spPr>
          <a:xfrm>
            <a:off x="875376" y="2187075"/>
            <a:ext cx="5429250" cy="1569660"/>
          </a:xfrm>
          <a:prstGeom prst="rect">
            <a:avLst/>
          </a:prstGeom>
          <a:noFill/>
        </p:spPr>
        <p:txBody>
          <a:bodyPr wrap="square">
            <a:spAutoFit/>
          </a:bodyPr>
          <a:lstStyle/>
          <a:p>
            <a:r>
              <a:rPr lang="en-US" sz="2400" b="0" i="0" dirty="0">
                <a:solidFill>
                  <a:srgbClr val="171717"/>
                </a:solidFill>
                <a:effectLst/>
                <a:latin typeface="Segoe UI Semilight" panose="020B0402040204020203" pitchFamily="34" charset="0"/>
                <a:cs typeface="Segoe UI Semilight" panose="020B0402040204020203" pitchFamily="34" charset="0"/>
              </a:rPr>
              <a:t>Host your workloads, pre-provisioned through code. Including foundational capabilities using defined set of cloud services and best practices.</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78694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54095D-5311-45F1-864F-DDDE1AEA6184}"/>
              </a:ext>
            </a:extLst>
          </p:cNvPr>
          <p:cNvPicPr>
            <a:picLocks noChangeAspect="1"/>
          </p:cNvPicPr>
          <p:nvPr/>
        </p:nvPicPr>
        <p:blipFill>
          <a:blip r:embed="rId2"/>
          <a:stretch>
            <a:fillRect/>
          </a:stretch>
        </p:blipFill>
        <p:spPr>
          <a:xfrm>
            <a:off x="6762750" y="1171575"/>
            <a:ext cx="5429250" cy="4514850"/>
          </a:xfrm>
          <a:prstGeom prst="rect">
            <a:avLst/>
          </a:prstGeom>
        </p:spPr>
      </p:pic>
      <p:sp>
        <p:nvSpPr>
          <p:cNvPr id="8" name="Text Placeholder 4">
            <a:extLst>
              <a:ext uri="{FF2B5EF4-FFF2-40B4-BE49-F238E27FC236}">
                <a16:creationId xmlns:a16="http://schemas.microsoft.com/office/drawing/2014/main" id="{5D4645EF-DBE9-F845-93F8-6DB2730E1BA1}"/>
              </a:ext>
            </a:extLst>
          </p:cNvPr>
          <p:cNvSpPr txBox="1">
            <a:spLocks/>
          </p:cNvSpPr>
          <p:nvPr/>
        </p:nvSpPr>
        <p:spPr>
          <a:xfrm>
            <a:off x="872802" y="1659755"/>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Resource</a:t>
            </a:r>
          </a:p>
        </p:txBody>
      </p:sp>
      <p:sp>
        <p:nvSpPr>
          <p:cNvPr id="9" name="Text Placeholder 5">
            <a:extLst>
              <a:ext uri="{FF2B5EF4-FFF2-40B4-BE49-F238E27FC236}">
                <a16:creationId xmlns:a16="http://schemas.microsoft.com/office/drawing/2014/main" id="{D22E9FBB-8FF3-FB4C-9D26-2FD68355D06C}"/>
              </a:ext>
            </a:extLst>
          </p:cNvPr>
          <p:cNvSpPr txBox="1">
            <a:spLocks/>
          </p:cNvSpPr>
          <p:nvPr/>
        </p:nvSpPr>
        <p:spPr>
          <a:xfrm>
            <a:off x="863927" y="2111283"/>
            <a:ext cx="4777277"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Segoe UI "/>
              </a:rPr>
              <a:t>Azure Setup Guide</a:t>
            </a:r>
          </a:p>
        </p:txBody>
      </p:sp>
      <p:sp>
        <p:nvSpPr>
          <p:cNvPr id="12" name="Text Placeholder 6">
            <a:extLst>
              <a:ext uri="{FF2B5EF4-FFF2-40B4-BE49-F238E27FC236}">
                <a16:creationId xmlns:a16="http://schemas.microsoft.com/office/drawing/2014/main" id="{0E63855D-1A72-DF4A-9E43-324E322869BB}"/>
              </a:ext>
            </a:extLst>
          </p:cNvPr>
          <p:cNvSpPr txBox="1">
            <a:spLocks/>
          </p:cNvSpPr>
          <p:nvPr/>
        </p:nvSpPr>
        <p:spPr>
          <a:xfrm>
            <a:off x="865905" y="2922976"/>
            <a:ext cx="4777277" cy="1267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i="0">
                <a:solidFill>
                  <a:srgbClr val="000000"/>
                </a:solidFill>
                <a:effectLst/>
                <a:latin typeface="Segoe UI Semilight" panose="020B0402040204020203" pitchFamily="34" charset="0"/>
                <a:cs typeface="Segoe UI Semilight" panose="020B0402040204020203" pitchFamily="34" charset="0"/>
              </a:rPr>
              <a:t>Step-by-step guidance to help admins plan, set up, and secure Azure for your organization</a:t>
            </a:r>
            <a:endParaRPr lang="en-US" sz="2000">
              <a:latin typeface="Segoe UI Semilight" panose="020B0402040204020203" pitchFamily="34" charset="0"/>
              <a:cs typeface="Segoe UI Semilight" panose="020B0402040204020203" pitchFamily="34" charset="0"/>
            </a:endParaRPr>
          </a:p>
        </p:txBody>
      </p:sp>
      <p:pic>
        <p:nvPicPr>
          <p:cNvPr id="2" name="Picture 1">
            <a:extLst>
              <a:ext uri="{FF2B5EF4-FFF2-40B4-BE49-F238E27FC236}">
                <a16:creationId xmlns:a16="http://schemas.microsoft.com/office/drawing/2014/main" id="{4230A7F7-F9DD-4167-B41F-438C951CA940}"/>
              </a:ext>
            </a:extLst>
          </p:cNvPr>
          <p:cNvPicPr>
            <a:picLocks noChangeAspect="1"/>
          </p:cNvPicPr>
          <p:nvPr/>
        </p:nvPicPr>
        <p:blipFill>
          <a:blip r:embed="rId3"/>
          <a:stretch>
            <a:fillRect/>
          </a:stretch>
        </p:blipFill>
        <p:spPr>
          <a:xfrm>
            <a:off x="7635053" y="1371600"/>
            <a:ext cx="4556948" cy="3393831"/>
          </a:xfrm>
          <a:prstGeom prst="rect">
            <a:avLst/>
          </a:prstGeom>
        </p:spPr>
      </p:pic>
      <p:sp>
        <p:nvSpPr>
          <p:cNvPr id="10" name="TextBox 9">
            <a:extLst>
              <a:ext uri="{FF2B5EF4-FFF2-40B4-BE49-F238E27FC236}">
                <a16:creationId xmlns:a16="http://schemas.microsoft.com/office/drawing/2014/main" id="{C8440FD2-F453-4D3E-84E5-4F38F0CC0099}"/>
              </a:ext>
            </a:extLst>
          </p:cNvPr>
          <p:cNvSpPr txBox="1"/>
          <p:nvPr/>
        </p:nvSpPr>
        <p:spPr>
          <a:xfrm>
            <a:off x="891353" y="4810680"/>
            <a:ext cx="6743700" cy="523220"/>
          </a:xfrm>
          <a:prstGeom prst="rect">
            <a:avLst/>
          </a:prstGeom>
          <a:noFill/>
        </p:spPr>
        <p:txBody>
          <a:bodyPr wrap="square">
            <a:spAutoFit/>
          </a:bodyPr>
          <a:lstStyle/>
          <a:p>
            <a:r>
              <a:rPr lang="en-US" sz="2800" b="0" i="0" u="none" strike="noStrike">
                <a:solidFill>
                  <a:srgbClr val="0062AF"/>
                </a:solidFill>
                <a:effectLst/>
                <a:latin typeface="Calibri" panose="020F0502020204030204" pitchFamily="34" charset="0"/>
                <a:cs typeface="Calibri" panose="020F0502020204030204" pitchFamily="34" charset="0"/>
                <a:hlinkClick r:id="rId4"/>
              </a:rPr>
              <a:t>aka.ms/adopt/</a:t>
            </a:r>
            <a:r>
              <a:rPr lang="en-US" sz="2800" b="0" i="0" u="none" strike="noStrike" err="1">
                <a:solidFill>
                  <a:srgbClr val="0062AF"/>
                </a:solidFill>
                <a:effectLst/>
                <a:latin typeface="Calibri" panose="020F0502020204030204" pitchFamily="34" charset="0"/>
                <a:cs typeface="Calibri" panose="020F0502020204030204" pitchFamily="34" charset="0"/>
                <a:hlinkClick r:id="rId4"/>
              </a:rPr>
              <a:t>setupguide</a:t>
            </a:r>
            <a:endParaRPr lang="en-US" sz="2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2682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128132" y="2181846"/>
            <a:ext cx="8835656" cy="3785652"/>
          </a:xfrm>
          <a:prstGeom prst="rect">
            <a:avLst/>
          </a:prstGeom>
          <a:noFill/>
        </p:spPr>
        <p:txBody>
          <a:bodyPr wrap="square" rtlCol="0">
            <a:spAutoFit/>
          </a:bodyPr>
          <a:lstStyle/>
          <a:p>
            <a:pPr defTabSz="914367">
              <a:defRPr/>
            </a:pPr>
            <a:r>
              <a:rPr lang="en-US" sz="2400">
                <a:solidFill>
                  <a:srgbClr val="4FE7FF"/>
                </a:solidFill>
                <a:latin typeface="Segoe UI Light" panose="020B0502040204020203" pitchFamily="34" charset="0"/>
                <a:ea typeface="+mn-lt"/>
                <a:cs typeface="Segoe UI Light" panose="020B0502040204020203" pitchFamily="34" charset="0"/>
              </a:rPr>
              <a:t>●  </a:t>
            </a:r>
            <a:r>
              <a:rPr lang="en-US" sz="2400">
                <a:solidFill>
                  <a:srgbClr val="0078D4"/>
                </a:solidFill>
                <a:latin typeface="Segoe UI"/>
              </a:rPr>
              <a:t>Why is cloud adoption important?</a:t>
            </a:r>
          </a:p>
          <a:p>
            <a:pPr defTabSz="914367">
              <a:defRPr/>
            </a:pPr>
            <a:endParaRPr lang="en-US" sz="2400">
              <a:gradFill>
                <a:gsLst>
                  <a:gs pos="2917">
                    <a:srgbClr val="000000"/>
                  </a:gs>
                  <a:gs pos="30000">
                    <a:srgbClr val="000000"/>
                  </a:gs>
                </a:gsLst>
                <a:lin ang="5400000" scaled="0"/>
              </a:gradFill>
              <a:latin typeface="Segoe UI"/>
            </a:endParaRPr>
          </a:p>
          <a:p>
            <a:pPr defTabSz="914367">
              <a:defRPr/>
            </a:pPr>
            <a:r>
              <a:rPr lang="en-US" sz="2400">
                <a:solidFill>
                  <a:srgbClr val="4FE7FF"/>
                </a:solidFill>
                <a:latin typeface="Segoe UI Light" panose="020B0502040204020203" pitchFamily="34" charset="0"/>
                <a:ea typeface="+mn-lt"/>
                <a:cs typeface="Segoe UI Light" panose="020B0502040204020203" pitchFamily="34" charset="0"/>
              </a:rPr>
              <a:t>●  </a:t>
            </a:r>
            <a:r>
              <a:rPr lang="en-US" sz="2400">
                <a:solidFill>
                  <a:srgbClr val="0078D4"/>
                </a:solidFill>
                <a:latin typeface="Segoe UI"/>
              </a:rPr>
              <a:t>Overview: Microsoft Cloud Adoption Framework for Azure</a:t>
            </a:r>
          </a:p>
          <a:p>
            <a:pPr defTabSz="914367">
              <a:defRPr/>
            </a:pPr>
            <a:endParaRPr lang="en-US" sz="2400">
              <a:gradFill>
                <a:gsLst>
                  <a:gs pos="2917">
                    <a:srgbClr val="000000"/>
                  </a:gs>
                  <a:gs pos="30000">
                    <a:srgbClr val="000000"/>
                  </a:gs>
                </a:gsLst>
                <a:lin ang="5400000" scaled="0"/>
              </a:gradFill>
              <a:latin typeface="Segoe UI"/>
            </a:endParaRPr>
          </a:p>
          <a:p>
            <a:pPr defTabSz="914367">
              <a:defRPr/>
            </a:pPr>
            <a:r>
              <a:rPr lang="en-US" sz="2400">
                <a:solidFill>
                  <a:srgbClr val="4FE7FF"/>
                </a:solidFill>
                <a:latin typeface="Segoe UI Light" panose="020B0502040204020203" pitchFamily="34" charset="0"/>
                <a:ea typeface="+mn-lt"/>
                <a:cs typeface="Segoe UI Light" panose="020B0502040204020203" pitchFamily="34" charset="0"/>
              </a:rPr>
              <a:t>●  </a:t>
            </a:r>
            <a:r>
              <a:rPr lang="en-US" sz="2400">
                <a:solidFill>
                  <a:srgbClr val="0078D4"/>
                </a:solidFill>
                <a:latin typeface="Segoe UI"/>
              </a:rPr>
              <a:t>Overcoming common blockers</a:t>
            </a:r>
          </a:p>
          <a:p>
            <a:pPr defTabSz="914367">
              <a:defRPr/>
            </a:pPr>
            <a:endParaRPr lang="en-US" sz="2400">
              <a:solidFill>
                <a:srgbClr val="0078D4"/>
              </a:solidFill>
              <a:latin typeface="Segoe UI"/>
            </a:endParaRPr>
          </a:p>
          <a:p>
            <a:pPr defTabSz="914367">
              <a:defRPr/>
            </a:pPr>
            <a:r>
              <a:rPr lang="en-US" sz="2400">
                <a:solidFill>
                  <a:srgbClr val="4FE7FF"/>
                </a:solidFill>
                <a:latin typeface="Segoe UI Light" panose="020B0502040204020203" pitchFamily="34" charset="0"/>
                <a:ea typeface="+mn-lt"/>
                <a:cs typeface="Segoe UI Light" panose="020B0502040204020203" pitchFamily="34" charset="0"/>
              </a:rPr>
              <a:t>●  </a:t>
            </a:r>
            <a:r>
              <a:rPr lang="en-US" sz="2400">
                <a:solidFill>
                  <a:srgbClr val="0078D4"/>
                </a:solidFill>
                <a:latin typeface="Segoe UI"/>
                <a:ea typeface="+mn-lt"/>
                <a:cs typeface="Segoe UI Light" panose="020B0502040204020203" pitchFamily="34" charset="0"/>
              </a:rPr>
              <a:t>Tools, templates, and a</a:t>
            </a:r>
            <a:r>
              <a:rPr lang="en-US" sz="2400">
                <a:solidFill>
                  <a:srgbClr val="0078D4"/>
                </a:solidFill>
                <a:latin typeface="Segoe UI"/>
              </a:rPr>
              <a:t>ssessments</a:t>
            </a:r>
          </a:p>
          <a:p>
            <a:pPr defTabSz="914367">
              <a:defRPr/>
            </a:pPr>
            <a:endParaRPr lang="en-US" sz="2400">
              <a:gradFill>
                <a:gsLst>
                  <a:gs pos="2917">
                    <a:srgbClr val="000000"/>
                  </a:gs>
                  <a:gs pos="30000">
                    <a:srgbClr val="000000"/>
                  </a:gs>
                </a:gsLst>
                <a:lin ang="5400000" scaled="0"/>
              </a:gradFill>
              <a:latin typeface="Segoe UI"/>
            </a:endParaRPr>
          </a:p>
          <a:p>
            <a:pPr defTabSz="914367">
              <a:defRPr/>
            </a:pPr>
            <a:endParaRPr lang="en-US" sz="2400">
              <a:gradFill>
                <a:gsLst>
                  <a:gs pos="2917">
                    <a:srgbClr val="000000"/>
                  </a:gs>
                  <a:gs pos="30000">
                    <a:srgbClr val="000000"/>
                  </a:gs>
                </a:gsLst>
                <a:lin ang="5400000" scaled="0"/>
              </a:gradFill>
              <a:latin typeface="Segoe UI"/>
            </a:endParaRPr>
          </a:p>
          <a:p>
            <a:endParaRPr lang="en-US" sz="2400"/>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54095D-5311-45F1-864F-DDDE1AEA6184}"/>
              </a:ext>
            </a:extLst>
          </p:cNvPr>
          <p:cNvPicPr>
            <a:picLocks noChangeAspect="1"/>
          </p:cNvPicPr>
          <p:nvPr/>
        </p:nvPicPr>
        <p:blipFill>
          <a:blip r:embed="rId2"/>
          <a:stretch>
            <a:fillRect/>
          </a:stretch>
        </p:blipFill>
        <p:spPr>
          <a:xfrm>
            <a:off x="6762750" y="1171575"/>
            <a:ext cx="5429250" cy="4514850"/>
          </a:xfrm>
          <a:prstGeom prst="rect">
            <a:avLst/>
          </a:prstGeom>
        </p:spPr>
      </p:pic>
      <p:sp>
        <p:nvSpPr>
          <p:cNvPr id="8" name="Text Placeholder 4">
            <a:extLst>
              <a:ext uri="{FF2B5EF4-FFF2-40B4-BE49-F238E27FC236}">
                <a16:creationId xmlns:a16="http://schemas.microsoft.com/office/drawing/2014/main" id="{5D4645EF-DBE9-F845-93F8-6DB2730E1BA1}"/>
              </a:ext>
            </a:extLst>
          </p:cNvPr>
          <p:cNvSpPr txBox="1">
            <a:spLocks/>
          </p:cNvSpPr>
          <p:nvPr/>
        </p:nvSpPr>
        <p:spPr>
          <a:xfrm>
            <a:off x="863926" y="1431155"/>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Resource</a:t>
            </a:r>
          </a:p>
        </p:txBody>
      </p:sp>
      <p:sp>
        <p:nvSpPr>
          <p:cNvPr id="9" name="Text Placeholder 5">
            <a:extLst>
              <a:ext uri="{FF2B5EF4-FFF2-40B4-BE49-F238E27FC236}">
                <a16:creationId xmlns:a16="http://schemas.microsoft.com/office/drawing/2014/main" id="{D22E9FBB-8FF3-FB4C-9D26-2FD68355D06C}"/>
              </a:ext>
            </a:extLst>
          </p:cNvPr>
          <p:cNvSpPr txBox="1">
            <a:spLocks/>
          </p:cNvSpPr>
          <p:nvPr/>
        </p:nvSpPr>
        <p:spPr>
          <a:xfrm>
            <a:off x="855051" y="1882683"/>
            <a:ext cx="4777277"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Segoe UI "/>
              </a:rPr>
              <a:t>Azure Migration Guide</a:t>
            </a:r>
          </a:p>
        </p:txBody>
      </p:sp>
      <p:sp>
        <p:nvSpPr>
          <p:cNvPr id="7" name="TextBox 6">
            <a:extLst>
              <a:ext uri="{FF2B5EF4-FFF2-40B4-BE49-F238E27FC236}">
                <a16:creationId xmlns:a16="http://schemas.microsoft.com/office/drawing/2014/main" id="{7E9A2F02-FD24-4F15-B076-BC12D298FFB2}"/>
              </a:ext>
            </a:extLst>
          </p:cNvPr>
          <p:cNvSpPr txBox="1"/>
          <p:nvPr/>
        </p:nvSpPr>
        <p:spPr>
          <a:xfrm>
            <a:off x="855051" y="3408706"/>
            <a:ext cx="4574199" cy="1569660"/>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Step-by-step guidance to help assess your current environment, prepare for migration, and make the shift to Azure</a:t>
            </a:r>
            <a:endParaRPr lang="en-US" sz="2400"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3E52D4FA-7B39-465C-9328-E7AE52E7B131}"/>
              </a:ext>
            </a:extLst>
          </p:cNvPr>
          <p:cNvSpPr txBox="1"/>
          <p:nvPr/>
        </p:nvSpPr>
        <p:spPr>
          <a:xfrm>
            <a:off x="1015512" y="5317093"/>
            <a:ext cx="6743700" cy="523220"/>
          </a:xfrm>
          <a:prstGeom prst="rect">
            <a:avLst/>
          </a:prstGeom>
          <a:noFill/>
        </p:spPr>
        <p:txBody>
          <a:bodyPr wrap="square">
            <a:spAutoFit/>
          </a:bodyPr>
          <a:lstStyle/>
          <a:p>
            <a:r>
              <a:rPr lang="en-US" sz="2800" b="0" i="0" u="none" strike="noStrike">
                <a:solidFill>
                  <a:srgbClr val="0062AF"/>
                </a:solidFill>
                <a:effectLst/>
                <a:latin typeface="Segoe UI" panose="020B0502040204020203" pitchFamily="34" charset="0"/>
                <a:hlinkClick r:id="rId3"/>
              </a:rPr>
              <a:t>aka.ms/adopt/</a:t>
            </a:r>
            <a:r>
              <a:rPr lang="en-US" sz="2800" b="0" i="0" u="none" strike="noStrike" err="1">
                <a:solidFill>
                  <a:srgbClr val="0062AF"/>
                </a:solidFill>
                <a:effectLst/>
                <a:latin typeface="Segoe UI" panose="020B0502040204020203" pitchFamily="34" charset="0"/>
                <a:hlinkClick r:id="rId3"/>
              </a:rPr>
              <a:t>migrationguide</a:t>
            </a:r>
            <a:endParaRPr lang="en-US" sz="2800"/>
          </a:p>
        </p:txBody>
      </p:sp>
      <p:pic>
        <p:nvPicPr>
          <p:cNvPr id="4" name="Picture 3">
            <a:extLst>
              <a:ext uri="{FF2B5EF4-FFF2-40B4-BE49-F238E27FC236}">
                <a16:creationId xmlns:a16="http://schemas.microsoft.com/office/drawing/2014/main" id="{28B5B662-B485-49F1-896B-515FFCDAD51C}"/>
              </a:ext>
            </a:extLst>
          </p:cNvPr>
          <p:cNvPicPr>
            <a:picLocks noChangeAspect="1"/>
          </p:cNvPicPr>
          <p:nvPr/>
        </p:nvPicPr>
        <p:blipFill>
          <a:blip r:embed="rId4"/>
          <a:stretch>
            <a:fillRect/>
          </a:stretch>
        </p:blipFill>
        <p:spPr>
          <a:xfrm>
            <a:off x="7603743" y="1301261"/>
            <a:ext cx="4588257" cy="3481753"/>
          </a:xfrm>
          <a:prstGeom prst="rect">
            <a:avLst/>
          </a:prstGeom>
        </p:spPr>
      </p:pic>
    </p:spTree>
    <p:extLst>
      <p:ext uri="{BB962C8B-B14F-4D97-AF65-F5344CB8AC3E}">
        <p14:creationId xmlns:p14="http://schemas.microsoft.com/office/powerpoint/2010/main" val="3602041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54095D-5311-45F1-864F-DDDE1AEA6184}"/>
              </a:ext>
            </a:extLst>
          </p:cNvPr>
          <p:cNvPicPr>
            <a:picLocks noChangeAspect="1"/>
          </p:cNvPicPr>
          <p:nvPr/>
        </p:nvPicPr>
        <p:blipFill>
          <a:blip r:embed="rId2"/>
          <a:stretch>
            <a:fillRect/>
          </a:stretch>
        </p:blipFill>
        <p:spPr>
          <a:xfrm>
            <a:off x="6762750" y="1171575"/>
            <a:ext cx="5429250" cy="4514850"/>
          </a:xfrm>
          <a:prstGeom prst="rect">
            <a:avLst/>
          </a:prstGeom>
        </p:spPr>
      </p:pic>
      <p:sp>
        <p:nvSpPr>
          <p:cNvPr id="8" name="Text Placeholder 4">
            <a:extLst>
              <a:ext uri="{FF2B5EF4-FFF2-40B4-BE49-F238E27FC236}">
                <a16:creationId xmlns:a16="http://schemas.microsoft.com/office/drawing/2014/main" id="{5D4645EF-DBE9-F845-93F8-6DB2730E1BA1}"/>
              </a:ext>
            </a:extLst>
          </p:cNvPr>
          <p:cNvSpPr txBox="1">
            <a:spLocks/>
          </p:cNvSpPr>
          <p:nvPr/>
        </p:nvSpPr>
        <p:spPr>
          <a:xfrm>
            <a:off x="1015512" y="1749310"/>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Resource</a:t>
            </a:r>
          </a:p>
        </p:txBody>
      </p:sp>
      <p:sp>
        <p:nvSpPr>
          <p:cNvPr id="9" name="Text Placeholder 5">
            <a:extLst>
              <a:ext uri="{FF2B5EF4-FFF2-40B4-BE49-F238E27FC236}">
                <a16:creationId xmlns:a16="http://schemas.microsoft.com/office/drawing/2014/main" id="{D22E9FBB-8FF3-FB4C-9D26-2FD68355D06C}"/>
              </a:ext>
            </a:extLst>
          </p:cNvPr>
          <p:cNvSpPr txBox="1">
            <a:spLocks/>
          </p:cNvSpPr>
          <p:nvPr/>
        </p:nvSpPr>
        <p:spPr>
          <a:xfrm>
            <a:off x="863927" y="2111283"/>
            <a:ext cx="4777277"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Segoe UI "/>
              </a:rPr>
              <a:t>Azure Innovation Guide</a:t>
            </a:r>
          </a:p>
        </p:txBody>
      </p:sp>
      <p:sp>
        <p:nvSpPr>
          <p:cNvPr id="12" name="Text Placeholder 6">
            <a:extLst>
              <a:ext uri="{FF2B5EF4-FFF2-40B4-BE49-F238E27FC236}">
                <a16:creationId xmlns:a16="http://schemas.microsoft.com/office/drawing/2014/main" id="{0E63855D-1A72-DF4A-9E43-324E322869BB}"/>
              </a:ext>
            </a:extLst>
          </p:cNvPr>
          <p:cNvSpPr txBox="1">
            <a:spLocks/>
          </p:cNvSpPr>
          <p:nvPr/>
        </p:nvSpPr>
        <p:spPr>
          <a:xfrm>
            <a:off x="863926" y="3449295"/>
            <a:ext cx="4777277" cy="1267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0" i="0">
                <a:solidFill>
                  <a:srgbClr val="000000"/>
                </a:solidFill>
                <a:effectLst/>
                <a:latin typeface="Segoe UI Semilight" panose="020B0402040204020203" pitchFamily="34" charset="0"/>
                <a:cs typeface="Segoe UI Semilight" panose="020B0402040204020203" pitchFamily="34" charset="0"/>
              </a:rPr>
              <a:t>Step-by-step guidance to help build innovative solutions leveraging Azure platform capabilities</a:t>
            </a:r>
            <a:endParaRPr lang="en-US" i="0">
              <a:solidFill>
                <a:srgbClr val="000000"/>
              </a:solidFill>
              <a:effectLst/>
              <a:latin typeface="Segoe UI Semilight" panose="020B0402040204020203" pitchFamily="34" charset="0"/>
              <a:cs typeface="Segoe UI Semilight" panose="020B0402040204020203" pitchFamily="34" charset="0"/>
            </a:endParaRPr>
          </a:p>
          <a:p>
            <a:pPr marL="0" indent="0">
              <a:buFont typeface="Arial" panose="020B0604020202020204" pitchFamily="34" charset="0"/>
              <a:buNone/>
            </a:pPr>
            <a:endParaRPr lang="en-US" sz="2000">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3F5F4436-5C4B-4D4E-9C5E-CB86CB258517}"/>
              </a:ext>
            </a:extLst>
          </p:cNvPr>
          <p:cNvSpPr txBox="1"/>
          <p:nvPr/>
        </p:nvSpPr>
        <p:spPr>
          <a:xfrm>
            <a:off x="845567" y="5345646"/>
            <a:ext cx="6743700" cy="523220"/>
          </a:xfrm>
          <a:prstGeom prst="rect">
            <a:avLst/>
          </a:prstGeom>
          <a:noFill/>
        </p:spPr>
        <p:txBody>
          <a:bodyPr wrap="square">
            <a:spAutoFit/>
          </a:bodyPr>
          <a:lstStyle/>
          <a:p>
            <a:r>
              <a:rPr lang="en-US" sz="2800" b="0" i="0" u="none" strike="noStrike">
                <a:solidFill>
                  <a:srgbClr val="0062AF"/>
                </a:solidFill>
                <a:effectLst/>
                <a:latin typeface="Segoe UI" panose="020B0502040204020203" pitchFamily="34" charset="0"/>
                <a:hlinkClick r:id="rId3"/>
              </a:rPr>
              <a:t>aka.ms/adopt/</a:t>
            </a:r>
            <a:r>
              <a:rPr lang="en-US" sz="2800" b="0" i="0" u="none" strike="noStrike" err="1">
                <a:solidFill>
                  <a:srgbClr val="0062AF"/>
                </a:solidFill>
                <a:effectLst/>
                <a:latin typeface="Segoe UI" panose="020B0502040204020203" pitchFamily="34" charset="0"/>
                <a:hlinkClick r:id="rId3"/>
              </a:rPr>
              <a:t>innovationguide</a:t>
            </a:r>
            <a:endParaRPr lang="en-US" sz="2800"/>
          </a:p>
        </p:txBody>
      </p:sp>
      <p:pic>
        <p:nvPicPr>
          <p:cNvPr id="3" name="Picture 2">
            <a:extLst>
              <a:ext uri="{FF2B5EF4-FFF2-40B4-BE49-F238E27FC236}">
                <a16:creationId xmlns:a16="http://schemas.microsoft.com/office/drawing/2014/main" id="{0A68E4D2-5573-4CD0-86E0-26A770B26490}"/>
              </a:ext>
            </a:extLst>
          </p:cNvPr>
          <p:cNvPicPr>
            <a:picLocks noChangeAspect="1"/>
          </p:cNvPicPr>
          <p:nvPr/>
        </p:nvPicPr>
        <p:blipFill>
          <a:blip r:embed="rId4"/>
          <a:stretch>
            <a:fillRect/>
          </a:stretch>
        </p:blipFill>
        <p:spPr>
          <a:xfrm>
            <a:off x="7589267" y="1354016"/>
            <a:ext cx="4602733" cy="3415285"/>
          </a:xfrm>
          <a:prstGeom prst="rect">
            <a:avLst/>
          </a:prstGeom>
        </p:spPr>
      </p:pic>
    </p:spTree>
    <p:extLst>
      <p:ext uri="{BB962C8B-B14F-4D97-AF65-F5344CB8AC3E}">
        <p14:creationId xmlns:p14="http://schemas.microsoft.com/office/powerpoint/2010/main" val="1966320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9A2BFFA-BB14-43F2-A511-8AC53E78CA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1832367" y="479319"/>
            <a:ext cx="8738723" cy="861774"/>
          </a:xfrm>
        </p:spPr>
        <p:txBody>
          <a:bodyPr/>
          <a:lstStyle/>
          <a:p>
            <a:pPr algn="ctr"/>
            <a:r>
              <a:rPr lang="en-US" sz="2800"/>
              <a:t>Accelerate your digital transformation journey with Microsoft Cloud Adoption Framework for Azure</a:t>
            </a:r>
          </a:p>
        </p:txBody>
      </p:sp>
      <p:sp>
        <p:nvSpPr>
          <p:cNvPr id="9" name="Oval 8">
            <a:extLst>
              <a:ext uri="{FF2B5EF4-FFF2-40B4-BE49-F238E27FC236}">
                <a16:creationId xmlns:a16="http://schemas.microsoft.com/office/drawing/2014/main" id="{9CBB58D7-DBF2-4006-A388-E1D063E194C6}"/>
              </a:ext>
            </a:extLst>
          </p:cNvPr>
          <p:cNvSpPr/>
          <p:nvPr/>
        </p:nvSpPr>
        <p:spPr bwMode="auto">
          <a:xfrm>
            <a:off x="5706118" y="1877425"/>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67E64699-FEA7-47F3-8581-463703D60C45}"/>
              </a:ext>
            </a:extLst>
          </p:cNvPr>
          <p:cNvSpPr txBox="1"/>
          <p:nvPr/>
        </p:nvSpPr>
        <p:spPr>
          <a:xfrm>
            <a:off x="4726332" y="3374190"/>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Take an 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https://aka.ms/adopt/</a:t>
            </a:r>
            <a:b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b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assess</a:t>
            </a: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rPr>
              <a:t> </a:t>
            </a:r>
          </a:p>
        </p:txBody>
      </p:sp>
      <p:grpSp>
        <p:nvGrpSpPr>
          <p:cNvPr id="31" name="Group 30">
            <a:extLst>
              <a:ext uri="{FF2B5EF4-FFF2-40B4-BE49-F238E27FC236}">
                <a16:creationId xmlns:a16="http://schemas.microsoft.com/office/drawing/2014/main" id="{9D3BFC49-DD89-41A5-8F27-1B333B39F703}"/>
              </a:ext>
              <a:ext uri="{C183D7F6-B498-43B3-948B-1728B52AA6E4}">
                <adec:decorative xmlns:adec="http://schemas.microsoft.com/office/drawing/2017/decorative" val="1"/>
              </a:ext>
            </a:extLst>
          </p:cNvPr>
          <p:cNvGrpSpPr/>
          <p:nvPr/>
        </p:nvGrpSpPr>
        <p:grpSpPr>
          <a:xfrm>
            <a:off x="552019" y="1962912"/>
            <a:ext cx="3215390" cy="2242275"/>
            <a:chOff x="4476621" y="2426464"/>
            <a:chExt cx="3215390" cy="2242275"/>
          </a:xfrm>
        </p:grpSpPr>
        <p:sp>
          <p:nvSpPr>
            <p:cNvPr id="13" name="TextBox 12">
              <a:extLst>
                <a:ext uri="{FF2B5EF4-FFF2-40B4-BE49-F238E27FC236}">
                  <a16:creationId xmlns:a16="http://schemas.microsoft.com/office/drawing/2014/main" id="{2F8E5085-D6E0-4D6A-BCD2-7F25701AF055}"/>
                </a:ext>
              </a:extLst>
            </p:cNvPr>
            <p:cNvSpPr txBox="1"/>
            <p:nvPr/>
          </p:nvSpPr>
          <p:spPr>
            <a:xfrm>
              <a:off x="4476621" y="3837742"/>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Find a 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6"/>
                </a:rPr>
                <a:t>https://aka.ms/adopt/</a:t>
              </a:r>
              <a:b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6"/>
                </a:rPr>
              </a:b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6"/>
                </a:rPr>
                <a:t>findapartner</a:t>
              </a:r>
              <a:endPar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5165B6B0-9320-416E-9951-3557D39E278F}"/>
                </a:ext>
              </a:extLst>
            </p:cNvPr>
            <p:cNvSpPr/>
            <p:nvPr/>
          </p:nvSpPr>
          <p:spPr bwMode="auto">
            <a:xfrm>
              <a:off x="5456407" y="2426464"/>
              <a:ext cx="1255818" cy="1255818"/>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8B271364-EE69-45DB-AB1A-F7F5B1E48BB1}"/>
              </a:ext>
              <a:ext uri="{C183D7F6-B498-43B3-948B-1728B52AA6E4}">
                <adec:decorative xmlns:adec="http://schemas.microsoft.com/office/drawing/2017/decorative" val="1"/>
              </a:ext>
            </a:extLst>
          </p:cNvPr>
          <p:cNvGrpSpPr/>
          <p:nvPr/>
        </p:nvGrpSpPr>
        <p:grpSpPr>
          <a:xfrm>
            <a:off x="8603750" y="1890738"/>
            <a:ext cx="3215390" cy="2300029"/>
            <a:chOff x="8143365" y="2426464"/>
            <a:chExt cx="3215390" cy="2300029"/>
          </a:xfrm>
        </p:grpSpPr>
        <p:sp>
          <p:nvSpPr>
            <p:cNvPr id="20" name="TextBox 19">
              <a:extLst>
                <a:ext uri="{FF2B5EF4-FFF2-40B4-BE49-F238E27FC236}">
                  <a16:creationId xmlns:a16="http://schemas.microsoft.com/office/drawing/2014/main" id="{F1013BD4-2EAA-4ED4-ACED-51F7F3E01A4D}"/>
                </a:ext>
              </a:extLst>
            </p:cNvPr>
            <p:cNvSpPr txBox="1"/>
            <p:nvPr/>
          </p:nvSpPr>
          <p:spPr>
            <a:xfrm>
              <a:off x="8143365" y="3895496"/>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Read Documentation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https://aka.ms/adopt/</a:t>
              </a:r>
              <a:b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b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overview</a:t>
              </a:r>
              <a:endPar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9A578768-973A-4CDC-AE5E-358E5C47F772}"/>
                </a:ext>
              </a:extLst>
            </p:cNvPr>
            <p:cNvSpPr/>
            <p:nvPr/>
          </p:nvSpPr>
          <p:spPr bwMode="auto">
            <a:xfrm>
              <a:off x="9123151" y="2426464"/>
              <a:ext cx="1255818" cy="1255818"/>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Box 2">
            <a:extLst>
              <a:ext uri="{FF2B5EF4-FFF2-40B4-BE49-F238E27FC236}">
                <a16:creationId xmlns:a16="http://schemas.microsoft.com/office/drawing/2014/main" id="{C142DCE5-5D6C-4E1D-B8B8-140C0D8F491E}"/>
              </a:ext>
            </a:extLst>
          </p:cNvPr>
          <p:cNvSpPr txBox="1"/>
          <p:nvPr/>
        </p:nvSpPr>
        <p:spPr>
          <a:xfrm>
            <a:off x="2490728" y="5286754"/>
            <a:ext cx="3215390" cy="553998"/>
          </a:xfrm>
          <a:prstGeom prst="rect">
            <a:avLst/>
          </a:prstGeom>
          <a:noFill/>
        </p:spPr>
        <p:txBody>
          <a:bodyPr wrap="square" lIns="0" tIns="0" rIns="0" bIns="0" rtlCol="0">
            <a:spAutoFit/>
          </a:bodyPr>
          <a:lstStyle/>
          <a:p>
            <a:pPr algn="ctr"/>
            <a:r>
              <a:rPr lang="en-US" b="1">
                <a:gradFill>
                  <a:gsLst>
                    <a:gs pos="2917">
                      <a:schemeClr val="tx1"/>
                    </a:gs>
                    <a:gs pos="30000">
                      <a:schemeClr val="tx1"/>
                    </a:gs>
                  </a:gsLst>
                  <a:lin ang="5400000" scaled="0"/>
                </a:gradFill>
              </a:rPr>
              <a:t>Find consulting services</a:t>
            </a:r>
          </a:p>
          <a:p>
            <a:pPr algn="ctr"/>
            <a:r>
              <a:rPr lang="en-US">
                <a:solidFill>
                  <a:srgbClr val="000000"/>
                </a:solidFill>
                <a:ea typeface="Segoe UI" pitchFamily="34" charset="0"/>
                <a:cs typeface="Segoe UI"/>
                <a:hlinkClick r:id="rId8"/>
              </a:rPr>
              <a:t>Microsoft Consulting Services</a:t>
            </a:r>
            <a:endParaRPr lang="en-US">
              <a:solidFill>
                <a:srgbClr val="000000"/>
              </a:solidFill>
              <a:ea typeface="Segoe UI" pitchFamily="34" charset="0"/>
              <a:cs typeface="Segoe UI"/>
            </a:endParaRPr>
          </a:p>
        </p:txBody>
      </p:sp>
      <p:sp>
        <p:nvSpPr>
          <p:cNvPr id="10" name="TextBox 9">
            <a:extLst>
              <a:ext uri="{FF2B5EF4-FFF2-40B4-BE49-F238E27FC236}">
                <a16:creationId xmlns:a16="http://schemas.microsoft.com/office/drawing/2014/main" id="{2AF3050C-6A71-43DF-B6BE-D4BA67270E2E}"/>
              </a:ext>
            </a:extLst>
          </p:cNvPr>
          <p:cNvSpPr txBox="1"/>
          <p:nvPr/>
        </p:nvSpPr>
        <p:spPr>
          <a:xfrm>
            <a:off x="6680792" y="5278226"/>
            <a:ext cx="3283194" cy="553998"/>
          </a:xfrm>
          <a:prstGeom prst="rect">
            <a:avLst/>
          </a:prstGeom>
          <a:noFill/>
        </p:spPr>
        <p:txBody>
          <a:bodyPr wrap="square" lIns="0" tIns="0" rIns="0" bIns="0" rtlCol="0">
            <a:spAutoFit/>
          </a:bodyPr>
          <a:lstStyle/>
          <a:p>
            <a:pPr algn="ctr"/>
            <a:r>
              <a:rPr lang="en-US" b="1">
                <a:gradFill>
                  <a:gsLst>
                    <a:gs pos="2917">
                      <a:schemeClr val="tx1"/>
                    </a:gs>
                    <a:gs pos="30000">
                      <a:schemeClr val="tx1"/>
                    </a:gs>
                  </a:gsLst>
                  <a:lin ang="5400000" scaled="0"/>
                </a:gradFill>
                <a:latin typeface="Segoe UI "/>
              </a:rPr>
              <a:t>Complete learning module</a:t>
            </a:r>
          </a:p>
          <a:p>
            <a:pPr algn="ctr"/>
            <a:r>
              <a:rPr lang="en-US">
                <a:solidFill>
                  <a:srgbClr val="000000"/>
                </a:solidFill>
                <a:ea typeface="Segoe UI" pitchFamily="34" charset="0"/>
                <a:cs typeface="Segoe UI" pitchFamily="34" charset="0"/>
                <a:hlinkClick r:id="rId9"/>
              </a:rPr>
              <a:t>Microsoft Learn</a:t>
            </a:r>
            <a:endParaRPr lang="en-US">
              <a:solidFill>
                <a:srgbClr val="000000"/>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DE95D0C1-5784-470E-A050-E7DE42F11EF7}"/>
              </a:ext>
            </a:extLst>
          </p:cNvPr>
          <p:cNvSpPr/>
          <p:nvPr/>
        </p:nvSpPr>
        <p:spPr bwMode="auto">
          <a:xfrm>
            <a:off x="3436395" y="3771603"/>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B5B0CC1-4F4D-4DC7-84A2-F24E882156CC}"/>
              </a:ext>
            </a:extLst>
          </p:cNvPr>
          <p:cNvSpPr/>
          <p:nvPr/>
        </p:nvSpPr>
        <p:spPr bwMode="auto">
          <a:xfrm>
            <a:off x="7694481" y="3758563"/>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0EAE3B46-43D5-44DA-A5E6-B3D17A6F0CAF}"/>
              </a:ext>
            </a:extLst>
          </p:cNvPr>
          <p:cNvPicPr>
            <a:picLocks noChangeAspect="1"/>
          </p:cNvPicPr>
          <p:nvPr/>
        </p:nvPicPr>
        <p:blipFill>
          <a:blip r:embed="rId10"/>
          <a:stretch>
            <a:fillRect/>
          </a:stretch>
        </p:blipFill>
        <p:spPr>
          <a:xfrm>
            <a:off x="3792158" y="3987491"/>
            <a:ext cx="594360" cy="594360"/>
          </a:xfrm>
          <a:prstGeom prst="rect">
            <a:avLst/>
          </a:prstGeom>
        </p:spPr>
      </p:pic>
      <p:pic>
        <p:nvPicPr>
          <p:cNvPr id="36" name="Picture 35">
            <a:extLst>
              <a:ext uri="{FF2B5EF4-FFF2-40B4-BE49-F238E27FC236}">
                <a16:creationId xmlns:a16="http://schemas.microsoft.com/office/drawing/2014/main" id="{0EDED05C-D9F1-4AFC-85C2-6C2DEC5D516E}"/>
              </a:ext>
            </a:extLst>
          </p:cNvPr>
          <p:cNvPicPr>
            <a:picLocks noChangeAspect="1"/>
          </p:cNvPicPr>
          <p:nvPr/>
        </p:nvPicPr>
        <p:blipFill>
          <a:blip r:embed="rId11"/>
          <a:stretch>
            <a:fillRect/>
          </a:stretch>
        </p:blipFill>
        <p:spPr>
          <a:xfrm>
            <a:off x="8108715" y="4125692"/>
            <a:ext cx="427349" cy="594360"/>
          </a:xfrm>
          <a:prstGeom prst="rect">
            <a:avLst/>
          </a:prstGeom>
        </p:spPr>
      </p:pic>
      <p:pic>
        <p:nvPicPr>
          <p:cNvPr id="38" name="Picture 37">
            <a:extLst>
              <a:ext uri="{FF2B5EF4-FFF2-40B4-BE49-F238E27FC236}">
                <a16:creationId xmlns:a16="http://schemas.microsoft.com/office/drawing/2014/main" id="{D40585AD-2CEA-418A-9A2E-388EE17028F0}"/>
              </a:ext>
            </a:extLst>
          </p:cNvPr>
          <p:cNvPicPr>
            <a:picLocks noChangeAspect="1"/>
          </p:cNvPicPr>
          <p:nvPr/>
        </p:nvPicPr>
        <p:blipFill>
          <a:blip r:embed="rId12"/>
          <a:stretch>
            <a:fillRect/>
          </a:stretch>
        </p:blipFill>
        <p:spPr>
          <a:xfrm>
            <a:off x="1847482" y="2317461"/>
            <a:ext cx="594360" cy="594360"/>
          </a:xfrm>
          <a:prstGeom prst="rect">
            <a:avLst/>
          </a:prstGeom>
        </p:spPr>
      </p:pic>
      <p:pic>
        <p:nvPicPr>
          <p:cNvPr id="39" name="Picture 38">
            <a:extLst>
              <a:ext uri="{FF2B5EF4-FFF2-40B4-BE49-F238E27FC236}">
                <a16:creationId xmlns:a16="http://schemas.microsoft.com/office/drawing/2014/main" id="{65B0EE65-0985-4C8F-A676-B0A2278BD1DF}"/>
              </a:ext>
            </a:extLst>
          </p:cNvPr>
          <p:cNvPicPr>
            <a:picLocks noChangeAspect="1"/>
          </p:cNvPicPr>
          <p:nvPr/>
        </p:nvPicPr>
        <p:blipFill>
          <a:blip r:embed="rId13"/>
          <a:stretch>
            <a:fillRect/>
          </a:stretch>
        </p:blipFill>
        <p:spPr>
          <a:xfrm>
            <a:off x="10007103" y="2245287"/>
            <a:ext cx="408683" cy="594360"/>
          </a:xfrm>
          <a:prstGeom prst="rect">
            <a:avLst/>
          </a:prstGeom>
        </p:spPr>
      </p:pic>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14"/>
          <a:stretch>
            <a:fillRect/>
          </a:stretch>
        </p:blipFill>
        <p:spPr>
          <a:xfrm>
            <a:off x="6129686" y="2208154"/>
            <a:ext cx="408683" cy="594360"/>
          </a:xfrm>
          <a:prstGeom prst="rect">
            <a:avLst/>
          </a:prstGeom>
        </p:spPr>
      </p:pic>
    </p:spTree>
    <p:extLst>
      <p:ext uri="{BB962C8B-B14F-4D97-AF65-F5344CB8AC3E}">
        <p14:creationId xmlns:p14="http://schemas.microsoft.com/office/powerpoint/2010/main" val="6816870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3152001"/>
            <a:ext cx="10478121" cy="553998"/>
          </a:xfrm>
          <a:noFill/>
        </p:spPr>
        <p:txBody>
          <a:bodyPr/>
          <a:lstStyle/>
          <a:p>
            <a:r>
              <a:rPr lang="en-US" sz="4000">
                <a:latin typeface="Segoe UI Semibold" panose="020B0702040204020203" pitchFamily="34" charset="0"/>
                <a:cs typeface="Segoe UI Semibold" panose="020B0702040204020203" pitchFamily="34" charset="0"/>
              </a:rPr>
              <a:t>Why is cloud adoption important?</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6655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FAEE35-77B8-2942-9A07-8C9D12030D97}"/>
              </a:ext>
            </a:extLst>
          </p:cNvPr>
          <p:cNvGrpSpPr/>
          <p:nvPr/>
        </p:nvGrpSpPr>
        <p:grpSpPr>
          <a:xfrm>
            <a:off x="744002" y="2327012"/>
            <a:ext cx="4274843" cy="773337"/>
            <a:chOff x="744002" y="2327012"/>
            <a:chExt cx="4274843" cy="773337"/>
          </a:xfrm>
        </p:grpSpPr>
        <p:sp>
          <p:nvSpPr>
            <p:cNvPr id="47" name="Text Placeholder 6">
              <a:extLst>
                <a:ext uri="{FF2B5EF4-FFF2-40B4-BE49-F238E27FC236}">
                  <a16:creationId xmlns:a16="http://schemas.microsoft.com/office/drawing/2014/main" id="{C9E30B34-B508-4C49-A78A-39FB2063475D}"/>
                </a:ext>
              </a:extLst>
            </p:cNvPr>
            <p:cNvSpPr txBox="1">
              <a:spLocks/>
            </p:cNvSpPr>
            <p:nvPr/>
          </p:nvSpPr>
          <p:spPr>
            <a:xfrm>
              <a:off x="744002" y="2327012"/>
              <a:ext cx="1133435"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panose="020B0502040204020203" pitchFamily="34" charset="0"/>
                  <a:ea typeface="+mn-ea"/>
                </a:rPr>
                <a:t>91</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sp>
          <p:nvSpPr>
            <p:cNvPr id="48" name="TextBox 47">
              <a:extLst>
                <a:ext uri="{FF2B5EF4-FFF2-40B4-BE49-F238E27FC236}">
                  <a16:creationId xmlns:a16="http://schemas.microsoft.com/office/drawing/2014/main" id="{CFD74F27-9FF5-4B79-9D5C-23F48B6BE21B}"/>
                </a:ext>
              </a:extLst>
            </p:cNvPr>
            <p:cNvSpPr txBox="1"/>
            <p:nvPr/>
          </p:nvSpPr>
          <p:spPr>
            <a:xfrm>
              <a:off x="2186888" y="2583284"/>
              <a:ext cx="2831957" cy="517065"/>
            </a:xfrm>
            <a:prstGeom prst="rect">
              <a:avLst/>
            </a:prstGeom>
            <a:noFill/>
          </p:spPr>
          <p:txBody>
            <a:bodyPr wrap="square" lIns="182880" tIns="146304" rIns="182880" bIns="146304" rtlCol="0" anchor="ctr">
              <a:noAutofit/>
            </a:bodyPr>
            <a:lstStyle/>
            <a:p>
              <a:pPr defTabSz="914367">
                <a:defRPr/>
              </a:pPr>
              <a:r>
                <a:rPr lang="en-US" sz="1600">
                  <a:gradFill>
                    <a:gsLst>
                      <a:gs pos="0">
                        <a:srgbClr val="FFFFFF"/>
                      </a:gs>
                      <a:gs pos="100000">
                        <a:srgbClr val="FFFFFF"/>
                      </a:gs>
                    </a:gsLst>
                    <a:lin ang="18900000" scaled="1"/>
                  </a:gradFill>
                  <a:cs typeface="Segoe UI" panose="020B0502040204020203" pitchFamily="34" charset="0"/>
                </a:rPr>
                <a:t>of business leaders see digital transformation as a way of sparking innovation and finding efficiencies</a:t>
              </a:r>
              <a:r>
                <a:rPr lang="en-US" sz="1200" baseline="70000">
                  <a:gradFill>
                    <a:gsLst>
                      <a:gs pos="0">
                        <a:srgbClr val="FFFFFF"/>
                      </a:gs>
                      <a:gs pos="100000">
                        <a:srgbClr val="FFFFFF"/>
                      </a:gs>
                    </a:gsLst>
                    <a:lin ang="18900000" scaled="1"/>
                  </a:gradFill>
                  <a:cs typeface="Segoe UI" panose="020B0502040204020203" pitchFamily="34" charset="0"/>
                </a:rPr>
                <a:t>1</a:t>
              </a:r>
              <a:r>
                <a:rPr lang="en-US" sz="1600">
                  <a:gradFill>
                    <a:gsLst>
                      <a:gs pos="0">
                        <a:srgbClr val="FFFFFF"/>
                      </a:gs>
                      <a:gs pos="100000">
                        <a:srgbClr val="FFFFFF"/>
                      </a:gs>
                    </a:gsLst>
                    <a:lin ang="18900000" scaled="1"/>
                  </a:gradFill>
                  <a:cs typeface="Segoe UI" panose="020B0502040204020203" pitchFamily="34" charset="0"/>
                </a:rPr>
                <a:t> </a:t>
              </a:r>
            </a:p>
          </p:txBody>
        </p:sp>
      </p:grpSp>
      <p:sp>
        <p:nvSpPr>
          <p:cNvPr id="59" name="TextBox 58">
            <a:extLst>
              <a:ext uri="{FF2B5EF4-FFF2-40B4-BE49-F238E27FC236}">
                <a16:creationId xmlns:a16="http://schemas.microsoft.com/office/drawing/2014/main" id="{983D953C-5332-4032-8420-2FD6D46C27A1}"/>
              </a:ext>
            </a:extLst>
          </p:cNvPr>
          <p:cNvSpPr txBox="1"/>
          <p:nvPr/>
        </p:nvSpPr>
        <p:spPr>
          <a:xfrm>
            <a:off x="614009" y="759395"/>
            <a:ext cx="5241736" cy="615553"/>
          </a:xfrm>
          <a:prstGeom prst="rect">
            <a:avLst/>
          </a:prstGeom>
          <a:noFill/>
        </p:spPr>
        <p:txBody>
          <a:bodyPr wrap="square" lIns="0" tIns="0" rIns="0" bIns="0" rtlCol="0">
            <a:spAutoFit/>
          </a:bodyPr>
          <a:lstStyle/>
          <a:p>
            <a:pPr>
              <a:defRPr/>
            </a:pPr>
            <a:r>
              <a:rPr lang="en-US" sz="4000" b="1">
                <a:solidFill>
                  <a:srgbClr val="4BE8FF"/>
                </a:solidFill>
                <a:effectLst>
                  <a:outerShdw blurRad="190500" dist="50800" dir="5400000" algn="ctr" rotWithShape="0">
                    <a:srgbClr val="000000">
                      <a:alpha val="50000"/>
                    </a:srgbClr>
                  </a:outerShdw>
                </a:effectLst>
                <a:latin typeface="Segoe UI Semibold" panose="020B0702040204020203" pitchFamily="34" charset="0"/>
                <a:cs typeface="Segoe UI Semibold" panose="020B0702040204020203" pitchFamily="34" charset="0"/>
              </a:rPr>
              <a:t>Digital transformation</a:t>
            </a:r>
          </a:p>
        </p:txBody>
      </p:sp>
      <p:sp>
        <p:nvSpPr>
          <p:cNvPr id="2" name="TextBox 1">
            <a:extLst>
              <a:ext uri="{FF2B5EF4-FFF2-40B4-BE49-F238E27FC236}">
                <a16:creationId xmlns:a16="http://schemas.microsoft.com/office/drawing/2014/main" id="{C6BE1CDB-0996-4927-874B-4367B4305D87}"/>
              </a:ext>
            </a:extLst>
          </p:cNvPr>
          <p:cNvSpPr txBox="1"/>
          <p:nvPr/>
        </p:nvSpPr>
        <p:spPr>
          <a:xfrm>
            <a:off x="527892" y="6457546"/>
            <a:ext cx="5632862" cy="184666"/>
          </a:xfrm>
          <a:prstGeom prst="rect">
            <a:avLst/>
          </a:prstGeom>
          <a:noFill/>
        </p:spPr>
        <p:txBody>
          <a:bodyPr wrap="square" lIns="0" tIns="0" rIns="0" bIns="0" rtlCol="0">
            <a:spAutoFit/>
          </a:bodyPr>
          <a:lstStyle/>
          <a:p>
            <a:r>
              <a:rPr lang="en-US" sz="800" baseline="70000"/>
              <a:t>1</a:t>
            </a:r>
            <a:r>
              <a:rPr lang="en-US" sz="1200"/>
              <a:t>Research Report, ISACA, Information Systems Audit and Control Association, 2018</a:t>
            </a:r>
          </a:p>
        </p:txBody>
      </p:sp>
      <p:grpSp>
        <p:nvGrpSpPr>
          <p:cNvPr id="6" name="Group 5">
            <a:extLst>
              <a:ext uri="{FF2B5EF4-FFF2-40B4-BE49-F238E27FC236}">
                <a16:creationId xmlns:a16="http://schemas.microsoft.com/office/drawing/2014/main" id="{1A39E044-FAC6-604C-95AF-F744661524B1}"/>
              </a:ext>
            </a:extLst>
          </p:cNvPr>
          <p:cNvGrpSpPr/>
          <p:nvPr/>
        </p:nvGrpSpPr>
        <p:grpSpPr>
          <a:xfrm>
            <a:off x="7472807" y="2244730"/>
            <a:ext cx="4069073" cy="677108"/>
            <a:chOff x="7554868" y="2555640"/>
            <a:chExt cx="4069073" cy="677108"/>
          </a:xfrm>
        </p:grpSpPr>
        <p:sp>
          <p:nvSpPr>
            <p:cNvPr id="51" name="TextBox 50">
              <a:extLst>
                <a:ext uri="{FF2B5EF4-FFF2-40B4-BE49-F238E27FC236}">
                  <a16:creationId xmlns:a16="http://schemas.microsoft.com/office/drawing/2014/main" id="{CF6B9171-5840-4E44-B92C-2813951927E0}"/>
                </a:ext>
              </a:extLst>
            </p:cNvPr>
            <p:cNvSpPr txBox="1"/>
            <p:nvPr/>
          </p:nvSpPr>
          <p:spPr>
            <a:xfrm>
              <a:off x="8891915" y="2555640"/>
              <a:ext cx="2732026" cy="517065"/>
            </a:xfrm>
            <a:prstGeom prst="rect">
              <a:avLst/>
            </a:prstGeom>
            <a:noFill/>
          </p:spPr>
          <p:txBody>
            <a:bodyPr wrap="square" lIns="182880" tIns="146304" rIns="182880" bIns="146304" rtlCol="0" anchor="ctr">
              <a:noAutofit/>
            </a:bodyPr>
            <a:lstStyle/>
            <a:p>
              <a:pPr marL="0" marR="0" lvl="0" indent="0" defTabSz="914367" eaLnBrk="1" fontAlgn="auto" latinLnBrk="0" hangingPunct="1">
                <a:lnSpc>
                  <a:spcPct val="100000"/>
                </a:lnSpc>
                <a:spcBef>
                  <a:spcPts val="0"/>
                </a:spcBef>
                <a:spcAft>
                  <a:spcPts val="600"/>
                </a:spcAft>
                <a:buClrTx/>
                <a:buSzTx/>
                <a:buFontTx/>
                <a:buNone/>
                <a:tabLst/>
                <a:defRPr/>
              </a:pP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say digital </a:t>
              </a:r>
              <a:r>
                <a:rPr lang="en-US" sz="1600" kern="0">
                  <a:gradFill>
                    <a:gsLst>
                      <a:gs pos="0">
                        <a:srgbClr val="FFFFFF"/>
                      </a:gs>
                      <a:gs pos="100000">
                        <a:srgbClr val="FFFFFF"/>
                      </a:gs>
                    </a:gsLst>
                  </a:gradFill>
                  <a:cs typeface="Segoe UI" panose="020B0502040204020203" pitchFamily="34" charset="0"/>
                </a:rPr>
                <a:t>t</a:t>
              </a:r>
              <a:r>
                <a:rPr kumimoji="0" lang="en-US" sz="1600" i="0" u="none" strike="noStrike" kern="0" cap="none" normalizeH="0" noProof="0" err="1">
                  <a:ln>
                    <a:noFill/>
                  </a:ln>
                  <a:gradFill>
                    <a:gsLst>
                      <a:gs pos="0">
                        <a:srgbClr val="FFFFFF"/>
                      </a:gs>
                      <a:gs pos="100000">
                        <a:srgbClr val="FFFFFF"/>
                      </a:gs>
                    </a:gsLst>
                  </a:gradFill>
                  <a:effectLst/>
                  <a:uLnTx/>
                  <a:uFillTx/>
                  <a:cs typeface="Segoe UI" panose="020B0502040204020203" pitchFamily="34" charset="0"/>
                </a:rPr>
                <a:t>ransformation</a:t>
              </a: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 </a:t>
              </a:r>
              <a:b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b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is increasing profits</a:t>
              </a:r>
            </a:p>
          </p:txBody>
        </p:sp>
        <p:sp>
          <p:nvSpPr>
            <p:cNvPr id="20" name="Text Placeholder 6">
              <a:extLst>
                <a:ext uri="{FF2B5EF4-FFF2-40B4-BE49-F238E27FC236}">
                  <a16:creationId xmlns:a16="http://schemas.microsoft.com/office/drawing/2014/main" id="{4642EF5F-5D01-F54B-886F-77315104D20B}"/>
                </a:ext>
              </a:extLst>
            </p:cNvPr>
            <p:cNvSpPr txBox="1">
              <a:spLocks/>
            </p:cNvSpPr>
            <p:nvPr/>
          </p:nvSpPr>
          <p:spPr>
            <a:xfrm>
              <a:off x="7554868" y="2555640"/>
              <a:ext cx="1389469"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68</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5" name="Group 4">
            <a:extLst>
              <a:ext uri="{FF2B5EF4-FFF2-40B4-BE49-F238E27FC236}">
                <a16:creationId xmlns:a16="http://schemas.microsoft.com/office/drawing/2014/main" id="{4854BD77-62C7-7849-BD3D-87A40C2B69C4}"/>
              </a:ext>
            </a:extLst>
          </p:cNvPr>
          <p:cNvGrpSpPr/>
          <p:nvPr/>
        </p:nvGrpSpPr>
        <p:grpSpPr>
          <a:xfrm>
            <a:off x="744002" y="4151266"/>
            <a:ext cx="3823019" cy="677108"/>
            <a:chOff x="744002" y="4151266"/>
            <a:chExt cx="3823019" cy="677108"/>
          </a:xfrm>
        </p:grpSpPr>
        <p:sp>
          <p:nvSpPr>
            <p:cNvPr id="54" name="TextBox 53">
              <a:extLst>
                <a:ext uri="{FF2B5EF4-FFF2-40B4-BE49-F238E27FC236}">
                  <a16:creationId xmlns:a16="http://schemas.microsoft.com/office/drawing/2014/main" id="{F8FF399C-FCCD-44AD-AEE1-1906F4364A23}"/>
                </a:ext>
              </a:extLst>
            </p:cNvPr>
            <p:cNvSpPr txBox="1"/>
            <p:nvPr/>
          </p:nvSpPr>
          <p:spPr>
            <a:xfrm>
              <a:off x="2202290" y="4242724"/>
              <a:ext cx="2364731" cy="517065"/>
            </a:xfrm>
            <a:prstGeom prst="rect">
              <a:avLst/>
            </a:prstGeom>
            <a:noFill/>
          </p:spPr>
          <p:txBody>
            <a:bodyPr wrap="square" lIns="182880" tIns="146304" rIns="182880" bIns="146304" rtlCol="0" anchor="ctr">
              <a:noAutofit/>
            </a:bodyPr>
            <a:lstStyle/>
            <a:p>
              <a:pPr marL="0" marR="0" lvl="0" indent="0" defTabSz="914367" eaLnBrk="1" fontAlgn="auto" latinLnBrk="0" hangingPunct="1">
                <a:lnSpc>
                  <a:spcPct val="100000"/>
                </a:lnSpc>
                <a:spcBef>
                  <a:spcPts val="0"/>
                </a:spcBef>
                <a:spcAft>
                  <a:spcPts val="600"/>
                </a:spcAft>
                <a:buClrTx/>
                <a:buSzTx/>
                <a:buFontTx/>
                <a:buNone/>
                <a:tabLst/>
                <a:defRPr/>
              </a:pP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say they must offer digital services or become irrelevant</a:t>
              </a:r>
            </a:p>
          </p:txBody>
        </p:sp>
        <p:sp>
          <p:nvSpPr>
            <p:cNvPr id="21" name="Text Placeholder 6">
              <a:extLst>
                <a:ext uri="{FF2B5EF4-FFF2-40B4-BE49-F238E27FC236}">
                  <a16:creationId xmlns:a16="http://schemas.microsoft.com/office/drawing/2014/main" id="{452E7BEE-436F-DE4D-9366-39D81AEA2236}"/>
                </a:ext>
              </a:extLst>
            </p:cNvPr>
            <p:cNvSpPr txBox="1">
              <a:spLocks/>
            </p:cNvSpPr>
            <p:nvPr/>
          </p:nvSpPr>
          <p:spPr>
            <a:xfrm>
              <a:off x="744002" y="4151266"/>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85</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7" name="Group 6">
            <a:extLst>
              <a:ext uri="{FF2B5EF4-FFF2-40B4-BE49-F238E27FC236}">
                <a16:creationId xmlns:a16="http://schemas.microsoft.com/office/drawing/2014/main" id="{D770FE74-D987-214F-B77A-483D13EE6CF3}"/>
              </a:ext>
            </a:extLst>
          </p:cNvPr>
          <p:cNvGrpSpPr/>
          <p:nvPr/>
        </p:nvGrpSpPr>
        <p:grpSpPr>
          <a:xfrm>
            <a:off x="7624979" y="4056697"/>
            <a:ext cx="4265476" cy="771677"/>
            <a:chOff x="7627851" y="3988112"/>
            <a:chExt cx="4265476" cy="771677"/>
          </a:xfrm>
        </p:grpSpPr>
        <p:sp>
          <p:nvSpPr>
            <p:cNvPr id="57" name="TextBox 56">
              <a:extLst>
                <a:ext uri="{FF2B5EF4-FFF2-40B4-BE49-F238E27FC236}">
                  <a16:creationId xmlns:a16="http://schemas.microsoft.com/office/drawing/2014/main" id="{E712989B-29E3-4836-B0D2-69B90BB4C867}"/>
                </a:ext>
              </a:extLst>
            </p:cNvPr>
            <p:cNvSpPr txBox="1"/>
            <p:nvPr/>
          </p:nvSpPr>
          <p:spPr>
            <a:xfrm>
              <a:off x="8944337" y="4242724"/>
              <a:ext cx="2948990" cy="517065"/>
            </a:xfrm>
            <a:prstGeom prst="rect">
              <a:avLst/>
            </a:prstGeom>
            <a:noFill/>
          </p:spPr>
          <p:txBody>
            <a:bodyPr wrap="square" lIns="182880" tIns="146304" rIns="182880" bIns="146304" rtlCol="0" anchor="ctr">
              <a:noAutofit/>
            </a:bodyPr>
            <a:lstStyle/>
            <a:p>
              <a:pPr marL="0" marR="0" lvl="0" indent="0" defTabSz="914367" eaLnBrk="1" fontAlgn="auto" latinLnBrk="0" hangingPunct="1">
                <a:lnSpc>
                  <a:spcPct val="100000"/>
                </a:lnSpc>
                <a:spcBef>
                  <a:spcPts val="0"/>
                </a:spcBef>
                <a:spcAft>
                  <a:spcPts val="600"/>
                </a:spcAft>
                <a:buClrTx/>
                <a:buSzTx/>
                <a:buFontTx/>
                <a:buNone/>
                <a:tabLst/>
                <a:defRPr/>
              </a:pP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say they have less than 4 years to complete a digital </a:t>
              </a:r>
              <a:r>
                <a:rPr lang="en-US" sz="1600" kern="0">
                  <a:gradFill>
                    <a:gsLst>
                      <a:gs pos="0">
                        <a:srgbClr val="FFFFFF"/>
                      </a:gs>
                      <a:gs pos="100000">
                        <a:srgbClr val="FFFFFF"/>
                      </a:gs>
                    </a:gsLst>
                  </a:gradFill>
                  <a:cs typeface="Segoe UI" panose="020B0502040204020203" pitchFamily="34" charset="0"/>
                </a:rPr>
                <a:t>t</a:t>
              </a:r>
              <a:r>
                <a:rPr kumimoji="0" lang="en-US" sz="1600" i="0" u="none" strike="noStrike" kern="0" cap="none" normalizeH="0" noProof="0" err="1">
                  <a:ln>
                    <a:noFill/>
                  </a:ln>
                  <a:gradFill>
                    <a:gsLst>
                      <a:gs pos="0">
                        <a:srgbClr val="FFFFFF"/>
                      </a:gs>
                      <a:gs pos="100000">
                        <a:srgbClr val="FFFFFF"/>
                      </a:gs>
                    </a:gsLst>
                  </a:gradFill>
                  <a:effectLst/>
                  <a:uLnTx/>
                  <a:uFillTx/>
                  <a:cs typeface="Segoe UI" panose="020B0502040204020203" pitchFamily="34" charset="0"/>
                </a:rPr>
                <a:t>ransformation</a:t>
              </a: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 or they may go out of business </a:t>
              </a:r>
            </a:p>
          </p:txBody>
        </p:sp>
        <p:sp>
          <p:nvSpPr>
            <p:cNvPr id="22" name="Text Placeholder 6">
              <a:extLst>
                <a:ext uri="{FF2B5EF4-FFF2-40B4-BE49-F238E27FC236}">
                  <a16:creationId xmlns:a16="http://schemas.microsoft.com/office/drawing/2014/main" id="{DAC46404-2010-CD42-AE3B-B4C656D52675}"/>
                </a:ext>
              </a:extLst>
            </p:cNvPr>
            <p:cNvSpPr txBox="1">
              <a:spLocks/>
            </p:cNvSpPr>
            <p:nvPr/>
          </p:nvSpPr>
          <p:spPr>
            <a:xfrm>
              <a:off x="7627851" y="3988112"/>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64</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pic>
        <p:nvPicPr>
          <p:cNvPr id="17" name="Picture 16">
            <a:extLst>
              <a:ext uri="{FF2B5EF4-FFF2-40B4-BE49-F238E27FC236}">
                <a16:creationId xmlns:a16="http://schemas.microsoft.com/office/drawing/2014/main" id="{F9E1DD63-9CBE-594F-A9CC-CC1188D324BA}"/>
              </a:ext>
            </a:extLst>
          </p:cNvPr>
          <p:cNvPicPr>
            <a:picLocks noChangeAspect="1"/>
          </p:cNvPicPr>
          <p:nvPr/>
        </p:nvPicPr>
        <p:blipFill>
          <a:blip r:embed="rId3"/>
          <a:stretch>
            <a:fillRect/>
          </a:stretch>
        </p:blipFill>
        <p:spPr>
          <a:xfrm flipH="1">
            <a:off x="5179716" y="2612261"/>
            <a:ext cx="1776740" cy="1777399"/>
          </a:xfrm>
          <a:prstGeom prst="rect">
            <a:avLst/>
          </a:prstGeom>
        </p:spPr>
      </p:pic>
      <p:pic>
        <p:nvPicPr>
          <p:cNvPr id="8" name="Graphic 7">
            <a:extLst>
              <a:ext uri="{FF2B5EF4-FFF2-40B4-BE49-F238E27FC236}">
                <a16:creationId xmlns:a16="http://schemas.microsoft.com/office/drawing/2014/main" id="{4AE2A8C5-103C-436C-BF2C-77C5E3F81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760861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359254-C115-4F45-82FD-6F84E2BED490}"/>
              </a:ext>
              <a:ext uri="{C183D7F6-B498-43B3-948B-1728B52AA6E4}">
                <adec:decorative xmlns:adec="http://schemas.microsoft.com/office/drawing/2017/decorative" val="1"/>
              </a:ext>
            </a:extLst>
          </p:cNvPr>
          <p:cNvSpPr/>
          <p:nvPr/>
        </p:nvSpPr>
        <p:spPr bwMode="auto">
          <a:xfrm>
            <a:off x="0" y="0"/>
            <a:ext cx="6094413" cy="68580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197893"/>
            <a:ext cx="4685887" cy="246221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chemeClr val="tx1"/>
                    </a:gs>
                    <a:gs pos="100000">
                      <a:schemeClr val="tx1"/>
                    </a:gs>
                  </a:gsLst>
                  <a:lin ang="0" scaled="0"/>
                </a:gradFill>
                <a:effectLst/>
                <a:uLnTx/>
                <a:uFillTx/>
                <a:latin typeface="Segoe UI Semibold"/>
                <a:ea typeface="+mn-ea"/>
                <a:cs typeface="Segoe UI" pitchFamily="34" charset="0"/>
              </a:rPr>
              <a:t>… but 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chemeClr val="tx1"/>
                    </a:gs>
                    <a:gs pos="100000">
                      <a:schemeClr val="tx1"/>
                    </a:gs>
                  </a:gsLst>
                  <a:lin ang="0" scaled="0"/>
                </a:gra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chemeClr val="tx1"/>
                    </a:gs>
                    <a:gs pos="100000">
                      <a:schemeClr val="tx1"/>
                    </a:gs>
                  </a:gsLst>
                  <a:lin ang="0" scaled="0"/>
                </a:gradFill>
                <a:effectLst/>
                <a:uLnTx/>
                <a:uFillTx/>
                <a:latin typeface="Segoe UI Semibold"/>
                <a:ea typeface="+mn-ea"/>
                <a:cs typeface="Segoe UI" pitchFamily="34" charset="0"/>
              </a:rPr>
              <a:t>Change impacts your people, your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2400">
                <a:gradFill>
                  <a:gsLst>
                    <a:gs pos="0">
                      <a:schemeClr val="tx1"/>
                    </a:gs>
                    <a:gs pos="100000">
                      <a:schemeClr val="tx1"/>
                    </a:gs>
                  </a:gsLst>
                  <a:lin ang="0" scaled="0"/>
                </a:gradFill>
                <a:latin typeface="+mj-lt"/>
                <a:cs typeface="Segoe UI" panose="020B0502040204020203" pitchFamily="34" charset="0"/>
              </a:rPr>
              <a:t>Change</a:t>
            </a:r>
            <a:r>
              <a:rPr kumimoji="0" lang="en-US" sz="2400" b="0" i="0" u="none" strike="noStrike" kern="1200" cap="none" spc="0" normalizeH="0" baseline="0" noProof="0">
                <a:ln>
                  <a:noFill/>
                </a:ln>
                <a:gradFill>
                  <a:gsLst>
                    <a:gs pos="0">
                      <a:schemeClr val="tx1"/>
                    </a:gs>
                    <a:gs pos="100000">
                      <a:schemeClr val="tx1"/>
                    </a:gs>
                  </a:gsLst>
                  <a:lin ang="0" scaled="0"/>
                </a:gradFill>
                <a:effectLst/>
                <a:uLnTx/>
                <a:uFillTx/>
                <a:latin typeface="+mj-lt"/>
                <a:cs typeface="Segoe UI" panose="020B0502040204020203" pitchFamily="34" charset="0"/>
              </a:rPr>
              <a:t> requires </a:t>
            </a:r>
            <a:r>
              <a:rPr lang="en-US" sz="2400">
                <a:gradFill>
                  <a:gsLst>
                    <a:gs pos="0">
                      <a:schemeClr val="tx1"/>
                    </a:gs>
                    <a:gs pos="100000">
                      <a:schemeClr val="tx1"/>
                    </a:gs>
                  </a:gsLst>
                  <a:lin ang="0" scaled="0"/>
                </a:gradFill>
                <a:latin typeface="+mj-lt"/>
                <a:cs typeface="Segoe UI" panose="020B0502040204020203" pitchFamily="34" charset="0"/>
              </a:rPr>
              <a:t>radical </a:t>
            </a:r>
            <a:r>
              <a:rPr kumimoji="0" lang="en-US" sz="2400" b="0" i="0" u="none" strike="noStrike" kern="1200" cap="none" spc="0" normalizeH="0" baseline="0" noProof="0">
                <a:ln>
                  <a:noFill/>
                </a:ln>
                <a:gradFill>
                  <a:gsLst>
                    <a:gs pos="0">
                      <a:schemeClr val="tx1"/>
                    </a:gs>
                    <a:gs pos="100000">
                      <a:schemeClr val="tx1"/>
                    </a:gs>
                  </a:gsLst>
                  <a:lin ang="0" scaled="0"/>
                </a:gradFill>
                <a:effectLst/>
                <a:uLnTx/>
                <a:uFillTx/>
                <a:latin typeface="+mj-lt"/>
                <a:cs typeface="Segoe UI" panose="020B0502040204020203" pitchFamily="34" charset="0"/>
              </a:rPr>
              <a:t>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Aft>
                <a:spcPts val="0"/>
              </a:spcAft>
              <a:buClrTx/>
              <a:buSzPct val="90000"/>
              <a:buFontTx/>
              <a:buNone/>
              <a:tabLst/>
              <a:defRPr/>
            </a:pPr>
            <a:r>
              <a:rPr lang="en-US" sz="2400">
                <a:gradFill>
                  <a:gsLst>
                    <a:gs pos="0">
                      <a:schemeClr val="tx1"/>
                    </a:gs>
                    <a:gs pos="100000">
                      <a:schemeClr val="tx1"/>
                    </a:gs>
                  </a:gsLst>
                  <a:lin ang="0" scaled="0"/>
                </a:gradFill>
                <a:latin typeface="+mj-lt"/>
                <a:cs typeface="Segoe UI" panose="020B0502040204020203" pitchFamily="34" charset="0"/>
              </a:rPr>
              <a:t>It requires leaders to adapt, </a:t>
            </a:r>
            <a:br>
              <a:rPr lang="en-US" sz="2400">
                <a:gradFill>
                  <a:gsLst>
                    <a:gs pos="0">
                      <a:schemeClr val="tx1"/>
                    </a:gs>
                    <a:gs pos="100000">
                      <a:schemeClr val="tx1"/>
                    </a:gs>
                  </a:gsLst>
                  <a:lin ang="0" scaled="0"/>
                </a:gradFill>
                <a:latin typeface="+mj-lt"/>
                <a:cs typeface="Segoe UI" panose="020B0502040204020203" pitchFamily="34" charset="0"/>
              </a:rPr>
            </a:br>
            <a:r>
              <a:rPr lang="en-US" sz="2400">
                <a:gradFill>
                  <a:gsLst>
                    <a:gs pos="0">
                      <a:schemeClr val="tx1"/>
                    </a:gs>
                    <a:gs pos="100000">
                      <a:schemeClr val="tx1"/>
                    </a:gs>
                  </a:gsLst>
                  <a:lin ang="0" scaled="0"/>
                </a:gradFill>
                <a:latin typeface="+mj-lt"/>
                <a:cs typeface="Segoe UI" panose="020B0502040204020203" pitchFamily="34" charset="0"/>
              </a:rPr>
              <a:t>take risks, and learn quickly.</a:t>
            </a:r>
            <a:endParaRPr lang="en-US"/>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Aft>
                <a:spcPts val="0"/>
              </a:spcAft>
              <a:buClrTx/>
              <a:buSzPct val="90000"/>
              <a:buFontTx/>
              <a:buNone/>
              <a:tabLst/>
              <a:defRPr/>
            </a:pPr>
            <a:r>
              <a:rPr lang="en-US" sz="2400">
                <a:gradFill>
                  <a:gsLst>
                    <a:gs pos="0">
                      <a:schemeClr val="tx1"/>
                    </a:gs>
                    <a:gs pos="100000">
                      <a:schemeClr val="tx1"/>
                    </a:gs>
                  </a:gsLst>
                  <a:lin ang="0" scaled="0"/>
                </a:gradFill>
                <a:latin typeface="+mj-lt"/>
                <a:cs typeface="Segoe UI" panose="020B0502040204020203" pitchFamily="34" charset="0"/>
              </a:rPr>
              <a:t>Change requires a culture shift</a:t>
            </a:r>
          </a:p>
          <a:p>
            <a:pPr marL="0" marR="0" lvl="0" indent="0" algn="l" defTabSz="932742" rtl="0" eaLnBrk="1" fontAlgn="auto" latinLnBrk="0" hangingPunct="1">
              <a:lnSpc>
                <a:spcPct val="100000"/>
              </a:lnSpc>
              <a:spcAft>
                <a:spcPts val="0"/>
              </a:spcAft>
              <a:buClrTx/>
              <a:buSzPct val="90000"/>
              <a:buFontTx/>
              <a:buNone/>
              <a:tabLst/>
              <a:defRPr/>
            </a:pPr>
            <a:r>
              <a:rPr lang="en-US" sz="2400">
                <a:gradFill>
                  <a:gsLst>
                    <a:gs pos="0">
                      <a:schemeClr val="tx1"/>
                    </a:gs>
                    <a:gs pos="100000">
                      <a:schemeClr val="tx1"/>
                    </a:gs>
                  </a:gsLst>
                  <a:lin ang="0" scaled="0"/>
                </a:gradFill>
                <a:latin typeface="+mj-lt"/>
                <a:cs typeface="Segoe UI" panose="020B0502040204020203" pitchFamily="34" charset="0"/>
              </a:rPr>
              <a:t>within your organization,</a:t>
            </a:r>
          </a:p>
          <a:p>
            <a:pPr marL="0" marR="0" lvl="0" indent="0" algn="l" defTabSz="932742" rtl="0" eaLnBrk="1" fontAlgn="auto" latinLnBrk="0" hangingPunct="1">
              <a:lnSpc>
                <a:spcPct val="100000"/>
              </a:lnSpc>
              <a:spcAft>
                <a:spcPts val="0"/>
              </a:spcAft>
              <a:buClrTx/>
              <a:buSzPct val="90000"/>
              <a:buFontTx/>
              <a:buNone/>
              <a:tabLst/>
              <a:defRPr/>
            </a:pPr>
            <a:r>
              <a:rPr lang="en-US" sz="2400">
                <a:gradFill>
                  <a:gsLst>
                    <a:gs pos="0">
                      <a:schemeClr val="tx1"/>
                    </a:gs>
                    <a:gs pos="100000">
                      <a:schemeClr val="tx1"/>
                    </a:gs>
                  </a:gsLst>
                  <a:lin ang="0" scaled="0"/>
                </a:gradFill>
                <a:latin typeface="+mj-lt"/>
                <a:cs typeface="Segoe UI" panose="020B0502040204020203" pitchFamily="34" charset="0"/>
              </a:rPr>
              <a:t>and starts with you.</a:t>
            </a:r>
          </a:p>
        </p:txBody>
      </p:sp>
      <p:grpSp>
        <p:nvGrpSpPr>
          <p:cNvPr id="7" name="Group 6">
            <a:extLst>
              <a:ext uri="{FF2B5EF4-FFF2-40B4-BE49-F238E27FC236}">
                <a16:creationId xmlns:a16="http://schemas.microsoft.com/office/drawing/2014/main" id="{9E4BC7FD-523F-4D7C-B6EE-8265CCED73D6}"/>
              </a:ext>
              <a:ext uri="{C183D7F6-B498-43B3-948B-1728B52AA6E4}">
                <adec:decorative xmlns:adec="http://schemas.microsoft.com/office/drawing/2017/decorative" val="1"/>
              </a:ext>
            </a:extLst>
          </p:cNvPr>
          <p:cNvGrpSpPr/>
          <p:nvPr/>
        </p:nvGrpSpPr>
        <p:grpSpPr>
          <a:xfrm>
            <a:off x="6933358" y="2458527"/>
            <a:ext cx="4421580" cy="1564793"/>
            <a:chOff x="6657684" y="2766021"/>
            <a:chExt cx="4629150" cy="1564793"/>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657684" y="2766021"/>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657684" y="4330814"/>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349773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AC8C7C9-B858-D94A-BACA-BBC6430555F5}"/>
              </a:ext>
              <a:ext uri="{C183D7F6-B498-43B3-948B-1728B52AA6E4}">
                <adec:decorative xmlns:adec="http://schemas.microsoft.com/office/drawing/2017/decorative" val="1"/>
              </a:ext>
            </a:extLst>
          </p:cNvPr>
          <p:cNvSpPr/>
          <p:nvPr/>
        </p:nvSpPr>
        <p:spPr bwMode="auto">
          <a:xfrm>
            <a:off x="6790588" y="0"/>
            <a:ext cx="5413168"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a:xfrm>
            <a:off x="659961" y="581223"/>
            <a:ext cx="5204820" cy="1231106"/>
          </a:xfrm>
        </p:spPr>
        <p:txBody>
          <a:bodyPr>
            <a:normAutofit fontScale="90000"/>
          </a:bodyPr>
          <a:lstStyle/>
          <a:p>
            <a:r>
              <a:rPr lang="en-US" sz="4000">
                <a:solidFill>
                  <a:schemeClr val="bg1"/>
                </a:solidFill>
                <a:cs typeface="Segoe UI"/>
              </a:rPr>
              <a:t>Modernization drives measurable ROI</a:t>
            </a:r>
            <a:br>
              <a:rPr lang="en-US" sz="4000">
                <a:solidFill>
                  <a:schemeClr val="bg1"/>
                </a:solidFill>
                <a:cs typeface="Segoe UI"/>
              </a:rPr>
            </a:br>
            <a:endParaRPr lang="en-AU" sz="4000">
              <a:solidFill>
                <a:schemeClr val="bg1"/>
              </a:solidFill>
            </a:endParaRPr>
          </a:p>
        </p:txBody>
      </p:sp>
      <p:grpSp>
        <p:nvGrpSpPr>
          <p:cNvPr id="45" name="Group 44">
            <a:extLst>
              <a:ext uri="{FF2B5EF4-FFF2-40B4-BE49-F238E27FC236}">
                <a16:creationId xmlns:a16="http://schemas.microsoft.com/office/drawing/2014/main" id="{B9979D4A-44CE-4BA7-90C7-9DFBA1109514}"/>
              </a:ext>
            </a:extLst>
          </p:cNvPr>
          <p:cNvGrpSpPr/>
          <p:nvPr/>
        </p:nvGrpSpPr>
        <p:grpSpPr>
          <a:xfrm>
            <a:off x="678055" y="2476491"/>
            <a:ext cx="5627085" cy="3207575"/>
            <a:chOff x="121425" y="0"/>
            <a:chExt cx="5212411" cy="2445580"/>
          </a:xfrm>
        </p:grpSpPr>
        <p:sp>
          <p:nvSpPr>
            <p:cNvPr id="46" name="Shape 66699">
              <a:extLst>
                <a:ext uri="{FF2B5EF4-FFF2-40B4-BE49-F238E27FC236}">
                  <a16:creationId xmlns:a16="http://schemas.microsoft.com/office/drawing/2014/main" id="{7FD3AFF6-498E-47DC-9161-97F1D187F725}"/>
                </a:ext>
              </a:extLst>
            </p:cNvPr>
            <p:cNvSpPr/>
            <p:nvPr/>
          </p:nvSpPr>
          <p:spPr>
            <a:xfrm>
              <a:off x="4070718" y="1834818"/>
              <a:ext cx="1069848" cy="239395"/>
            </a:xfrm>
            <a:custGeom>
              <a:avLst/>
              <a:gdLst/>
              <a:ahLst/>
              <a:cxnLst/>
              <a:rect l="0" t="0" r="0" b="0"/>
              <a:pathLst>
                <a:path w="1069848" h="239395">
                  <a:moveTo>
                    <a:pt x="0" y="0"/>
                  </a:moveTo>
                  <a:lnTo>
                    <a:pt x="1069848" y="0"/>
                  </a:lnTo>
                  <a:lnTo>
                    <a:pt x="1069848" y="239395"/>
                  </a:lnTo>
                  <a:lnTo>
                    <a:pt x="0" y="239395"/>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p>
          </p:txBody>
        </p:sp>
        <p:sp>
          <p:nvSpPr>
            <p:cNvPr id="47" name="Shape 66700">
              <a:extLst>
                <a:ext uri="{FF2B5EF4-FFF2-40B4-BE49-F238E27FC236}">
                  <a16:creationId xmlns:a16="http://schemas.microsoft.com/office/drawing/2014/main" id="{7701975F-E919-421D-940E-E8684595A57E}"/>
                </a:ext>
              </a:extLst>
            </p:cNvPr>
            <p:cNvSpPr/>
            <p:nvPr/>
          </p:nvSpPr>
          <p:spPr>
            <a:xfrm>
              <a:off x="2755507" y="1584882"/>
              <a:ext cx="1069848" cy="489331"/>
            </a:xfrm>
            <a:custGeom>
              <a:avLst/>
              <a:gdLst/>
              <a:ahLst/>
              <a:cxnLst/>
              <a:rect l="0" t="0" r="0" b="0"/>
              <a:pathLst>
                <a:path w="1069848" h="489331">
                  <a:moveTo>
                    <a:pt x="0" y="0"/>
                  </a:moveTo>
                  <a:lnTo>
                    <a:pt x="1069848" y="0"/>
                  </a:lnTo>
                  <a:lnTo>
                    <a:pt x="1069848" y="489331"/>
                  </a:lnTo>
                  <a:lnTo>
                    <a:pt x="0" y="489331"/>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p>
          </p:txBody>
        </p:sp>
        <p:sp>
          <p:nvSpPr>
            <p:cNvPr id="48" name="Shape 66701">
              <a:extLst>
                <a:ext uri="{FF2B5EF4-FFF2-40B4-BE49-F238E27FC236}">
                  <a16:creationId xmlns:a16="http://schemas.microsoft.com/office/drawing/2014/main" id="{87D482A5-A5C0-4C70-94B4-7953F7EE5156}"/>
                </a:ext>
              </a:extLst>
            </p:cNvPr>
            <p:cNvSpPr/>
            <p:nvPr/>
          </p:nvSpPr>
          <p:spPr>
            <a:xfrm>
              <a:off x="1438770" y="1299893"/>
              <a:ext cx="1069848" cy="774319"/>
            </a:xfrm>
            <a:custGeom>
              <a:avLst/>
              <a:gdLst/>
              <a:ahLst/>
              <a:cxnLst/>
              <a:rect l="0" t="0" r="0" b="0"/>
              <a:pathLst>
                <a:path w="1069848" h="774319">
                  <a:moveTo>
                    <a:pt x="0" y="0"/>
                  </a:moveTo>
                  <a:lnTo>
                    <a:pt x="1069848" y="0"/>
                  </a:lnTo>
                  <a:lnTo>
                    <a:pt x="1069848" y="774319"/>
                  </a:lnTo>
                  <a:lnTo>
                    <a:pt x="0" y="774319"/>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p>
          </p:txBody>
        </p:sp>
        <p:sp>
          <p:nvSpPr>
            <p:cNvPr id="49" name="Shape 66702">
              <a:extLst>
                <a:ext uri="{FF2B5EF4-FFF2-40B4-BE49-F238E27FC236}">
                  <a16:creationId xmlns:a16="http://schemas.microsoft.com/office/drawing/2014/main" id="{6F35FFFF-941F-46CE-8963-8E8903FBFFC7}"/>
                </a:ext>
              </a:extLst>
            </p:cNvPr>
            <p:cNvSpPr/>
            <p:nvPr/>
          </p:nvSpPr>
          <p:spPr>
            <a:xfrm>
              <a:off x="123558" y="198041"/>
              <a:ext cx="1069848" cy="1876171"/>
            </a:xfrm>
            <a:custGeom>
              <a:avLst/>
              <a:gdLst/>
              <a:ahLst/>
              <a:cxnLst/>
              <a:rect l="0" t="0" r="0" b="0"/>
              <a:pathLst>
                <a:path w="1069848" h="1876171">
                  <a:moveTo>
                    <a:pt x="0" y="0"/>
                  </a:moveTo>
                  <a:lnTo>
                    <a:pt x="1069848" y="0"/>
                  </a:lnTo>
                  <a:lnTo>
                    <a:pt x="1069848" y="1876171"/>
                  </a:lnTo>
                  <a:lnTo>
                    <a:pt x="0" y="1876171"/>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p>
          </p:txBody>
        </p:sp>
        <p:sp>
          <p:nvSpPr>
            <p:cNvPr id="51" name="Rectangle 50">
              <a:extLst>
                <a:ext uri="{FF2B5EF4-FFF2-40B4-BE49-F238E27FC236}">
                  <a16:creationId xmlns:a16="http://schemas.microsoft.com/office/drawing/2014/main" id="{677FE596-75AD-4EDD-B665-4BA91A26F966}"/>
                </a:ext>
              </a:extLst>
            </p:cNvPr>
            <p:cNvSpPr/>
            <p:nvPr/>
          </p:nvSpPr>
          <p:spPr>
            <a:xfrm>
              <a:off x="121425" y="0"/>
              <a:ext cx="466322" cy="18758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Arial" panose="020B0604020202020204" pitchFamily="34" charset="0"/>
                  <a:ea typeface="Arial" panose="020B0604020202020204" pitchFamily="34" charset="0"/>
                </a:rPr>
                <a:t>$7.3M</a:t>
              </a:r>
              <a:endParaRPr lang="en-US" sz="1400">
                <a:solidFill>
                  <a:schemeClr val="bg1"/>
                </a:solidFill>
                <a:effectLst/>
                <a:latin typeface="Calibri" panose="020F0502020204030204" pitchFamily="34" charset="0"/>
                <a:ea typeface="Calibri" panose="020F0502020204030204" pitchFamily="34" charset="0"/>
              </a:endParaRPr>
            </a:p>
          </p:txBody>
        </p:sp>
        <p:sp>
          <p:nvSpPr>
            <p:cNvPr id="52" name="Rectangle 51">
              <a:extLst>
                <a:ext uri="{FF2B5EF4-FFF2-40B4-BE49-F238E27FC236}">
                  <a16:creationId xmlns:a16="http://schemas.microsoft.com/office/drawing/2014/main" id="{61577966-6FE9-4E22-BF87-A8582815883C}"/>
                </a:ext>
              </a:extLst>
            </p:cNvPr>
            <p:cNvSpPr/>
            <p:nvPr/>
          </p:nvSpPr>
          <p:spPr>
            <a:xfrm>
              <a:off x="1483984" y="1102487"/>
              <a:ext cx="466322" cy="18758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Arial" panose="020B0604020202020204" pitchFamily="34" charset="0"/>
                  <a:ea typeface="Arial" panose="020B0604020202020204" pitchFamily="34" charset="0"/>
                </a:rPr>
                <a:t>$3.0M</a:t>
              </a:r>
              <a:endParaRPr lang="en-US" sz="1400">
                <a:solidFill>
                  <a:schemeClr val="bg1"/>
                </a:solidFill>
                <a:effectLst/>
                <a:latin typeface="Calibri" panose="020F0502020204030204" pitchFamily="34" charset="0"/>
                <a:ea typeface="Calibri" panose="020F0502020204030204" pitchFamily="34" charset="0"/>
              </a:endParaRPr>
            </a:p>
          </p:txBody>
        </p:sp>
        <p:sp>
          <p:nvSpPr>
            <p:cNvPr id="53" name="Rectangle 52">
              <a:extLst>
                <a:ext uri="{FF2B5EF4-FFF2-40B4-BE49-F238E27FC236}">
                  <a16:creationId xmlns:a16="http://schemas.microsoft.com/office/drawing/2014/main" id="{F9E82D60-E709-4002-AC46-76A749EAE2B9}"/>
                </a:ext>
              </a:extLst>
            </p:cNvPr>
            <p:cNvSpPr/>
            <p:nvPr/>
          </p:nvSpPr>
          <p:spPr>
            <a:xfrm>
              <a:off x="2764587" y="1387856"/>
              <a:ext cx="466322" cy="18758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Arial" panose="020B0604020202020204" pitchFamily="34" charset="0"/>
                  <a:ea typeface="Arial" panose="020B0604020202020204" pitchFamily="34" charset="0"/>
                </a:rPr>
                <a:t>$1.9M</a:t>
              </a:r>
              <a:endParaRPr lang="en-US" sz="1400">
                <a:solidFill>
                  <a:schemeClr val="bg1"/>
                </a:solidFill>
                <a:effectLst/>
                <a:latin typeface="Calibri" panose="020F0502020204030204" pitchFamily="34" charset="0"/>
                <a:ea typeface="Calibri" panose="020F0502020204030204" pitchFamily="34" charset="0"/>
              </a:endParaRPr>
            </a:p>
          </p:txBody>
        </p:sp>
        <p:sp>
          <p:nvSpPr>
            <p:cNvPr id="54" name="Rectangle 53">
              <a:extLst>
                <a:ext uri="{FF2B5EF4-FFF2-40B4-BE49-F238E27FC236}">
                  <a16:creationId xmlns:a16="http://schemas.microsoft.com/office/drawing/2014/main" id="{77CC61C6-A7CC-4F60-AD94-E9FB6CC03730}"/>
                </a:ext>
              </a:extLst>
            </p:cNvPr>
            <p:cNvSpPr/>
            <p:nvPr/>
          </p:nvSpPr>
          <p:spPr>
            <a:xfrm>
              <a:off x="4087967" y="1637157"/>
              <a:ext cx="634150" cy="18758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Arial" panose="020B0604020202020204" pitchFamily="34" charset="0"/>
                  <a:ea typeface="Arial" panose="020B0604020202020204" pitchFamily="34" charset="0"/>
                </a:rPr>
                <a:t>$927.1K</a:t>
              </a:r>
              <a:endParaRPr lang="en-US" sz="1400">
                <a:solidFill>
                  <a:schemeClr val="bg1"/>
                </a:solidFill>
                <a:effectLst/>
                <a:latin typeface="Calibri" panose="020F0502020204030204" pitchFamily="34" charset="0"/>
                <a:ea typeface="Calibri" panose="020F0502020204030204" pitchFamily="34" charset="0"/>
              </a:endParaRPr>
            </a:p>
          </p:txBody>
        </p:sp>
        <p:sp>
          <p:nvSpPr>
            <p:cNvPr id="55" name="Rectangle 54">
              <a:extLst>
                <a:ext uri="{FF2B5EF4-FFF2-40B4-BE49-F238E27FC236}">
                  <a16:creationId xmlns:a16="http://schemas.microsoft.com/office/drawing/2014/main" id="{7DA7CD05-433A-4295-AB93-C353894778F7}"/>
                </a:ext>
              </a:extLst>
            </p:cNvPr>
            <p:cNvSpPr/>
            <p:nvPr/>
          </p:nvSpPr>
          <p:spPr>
            <a:xfrm>
              <a:off x="121425" y="2144634"/>
              <a:ext cx="1426699"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Avoided on-premises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E6C8333C-FF06-44EC-8C65-6D695E68B528}"/>
                </a:ext>
              </a:extLst>
            </p:cNvPr>
            <p:cNvSpPr/>
            <p:nvPr/>
          </p:nvSpPr>
          <p:spPr>
            <a:xfrm>
              <a:off x="175679" y="2276079"/>
              <a:ext cx="1282584"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infrastructure costs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E94841C5-6088-4996-9CFE-87D5A210FFF1}"/>
                </a:ext>
              </a:extLst>
            </p:cNvPr>
            <p:cNvSpPr/>
            <p:nvPr/>
          </p:nvSpPr>
          <p:spPr>
            <a:xfrm>
              <a:off x="1437500" y="2144634"/>
              <a:ext cx="1427002"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Avoided on-premises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F34D3990-7FDF-4314-98DD-FADE7988B66E}"/>
                </a:ext>
              </a:extLst>
            </p:cNvPr>
            <p:cNvSpPr/>
            <p:nvPr/>
          </p:nvSpPr>
          <p:spPr>
            <a:xfrm>
              <a:off x="1717408" y="2276079"/>
              <a:ext cx="683478"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FTE costs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8184E691-C71C-4FB7-9E5A-41036DAE67AE}"/>
                </a:ext>
              </a:extLst>
            </p:cNvPr>
            <p:cNvSpPr/>
            <p:nvPr/>
          </p:nvSpPr>
          <p:spPr>
            <a:xfrm>
              <a:off x="2741155" y="2144634"/>
              <a:ext cx="1459862"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Income from new and</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C6B4C30B-5303-4CD2-B0FB-286368E0DF8C}"/>
                </a:ext>
              </a:extLst>
            </p:cNvPr>
            <p:cNvSpPr/>
            <p:nvPr/>
          </p:nvSpPr>
          <p:spPr>
            <a:xfrm>
              <a:off x="2700008" y="2276079"/>
              <a:ext cx="1570356"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larger online B2C sales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89B8729E-D01C-4F1D-80B6-DCCD84CEBFDB}"/>
                </a:ext>
              </a:extLst>
            </p:cNvPr>
            <p:cNvSpPr/>
            <p:nvPr/>
          </p:nvSpPr>
          <p:spPr>
            <a:xfrm>
              <a:off x="4168889" y="2144634"/>
              <a:ext cx="1164947"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Income from new</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DDBC67D-F993-475F-AE36-DBBE5A91A3E9}"/>
                </a:ext>
              </a:extLst>
            </p:cNvPr>
            <p:cNvSpPr/>
            <p:nvPr/>
          </p:nvSpPr>
          <p:spPr>
            <a:xfrm>
              <a:off x="4203561" y="2276079"/>
              <a:ext cx="1072342"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enterprise sales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grpSp>
      <p:sp>
        <p:nvSpPr>
          <p:cNvPr id="5" name="TextBox 4">
            <a:extLst>
              <a:ext uri="{FF2B5EF4-FFF2-40B4-BE49-F238E27FC236}">
                <a16:creationId xmlns:a16="http://schemas.microsoft.com/office/drawing/2014/main" id="{3289355F-4B06-4CF5-9407-BA7E37871979}"/>
              </a:ext>
            </a:extLst>
          </p:cNvPr>
          <p:cNvSpPr txBox="1"/>
          <p:nvPr/>
        </p:nvSpPr>
        <p:spPr>
          <a:xfrm>
            <a:off x="7283696" y="2420464"/>
            <a:ext cx="3941504" cy="3200876"/>
          </a:xfrm>
          <a:prstGeom prst="rect">
            <a:avLst/>
          </a:prstGeom>
          <a:noFill/>
        </p:spPr>
        <p:txBody>
          <a:bodyPr wrap="square" lIns="0" tIns="0" rIns="0" bIns="0" rtlCol="0">
            <a:spAutoFit/>
          </a:bodyPr>
          <a:lstStyle/>
          <a:p>
            <a:pPr>
              <a:spcAft>
                <a:spcPts val="600"/>
              </a:spcAft>
            </a:pPr>
            <a:r>
              <a:rPr lang="en-US">
                <a:solidFill>
                  <a:schemeClr val="bg1"/>
                </a:solidFill>
              </a:rPr>
              <a:t>Research findings</a:t>
            </a:r>
            <a:r>
              <a:rPr lang="en-US" sz="1400" baseline="70000">
                <a:solidFill>
                  <a:schemeClr val="bg1"/>
                </a:solidFill>
              </a:rPr>
              <a:t>1</a:t>
            </a:r>
            <a:r>
              <a:rPr lang="en-US">
                <a:solidFill>
                  <a:schemeClr val="bg1"/>
                </a:solidFill>
              </a:rPr>
              <a:t> indicate organizations with Azure-mature</a:t>
            </a:r>
            <a:br>
              <a:rPr lang="en-US">
                <a:solidFill>
                  <a:schemeClr val="bg1"/>
                </a:solidFill>
              </a:rPr>
            </a:br>
            <a:r>
              <a:rPr lang="en-US">
                <a:solidFill>
                  <a:schemeClr val="bg1"/>
                </a:solidFill>
              </a:rPr>
              <a:t>tenure (three-years): </a:t>
            </a:r>
          </a:p>
          <a:p>
            <a:pPr>
              <a:spcAft>
                <a:spcPts val="600"/>
              </a:spcAft>
            </a:pPr>
            <a:endParaRPr lang="en-US">
              <a:solidFill>
                <a:schemeClr val="bg1"/>
              </a:solidFill>
            </a:endParaRPr>
          </a:p>
          <a:p>
            <a:pPr marL="228600" indent="-228600">
              <a:buFont typeface="Arial" panose="020B0604020202020204" pitchFamily="34" charset="0"/>
              <a:buChar char="•"/>
            </a:pPr>
            <a:r>
              <a:rPr lang="en-US">
                <a:solidFill>
                  <a:schemeClr val="bg1"/>
                </a:solidFill>
              </a:rPr>
              <a:t>experience benefits of $13.1 million over three years versus costs of $2.3 million</a:t>
            </a:r>
          </a:p>
          <a:p>
            <a:endParaRPr lang="en-US">
              <a:solidFill>
                <a:schemeClr val="bg1"/>
              </a:solidFill>
            </a:endParaRPr>
          </a:p>
          <a:p>
            <a:pPr marL="228600" indent="-228600">
              <a:buFont typeface="Arial" panose="020B0604020202020204" pitchFamily="34" charset="0"/>
              <a:buChar char="•"/>
            </a:pPr>
            <a:r>
              <a:rPr lang="en-US">
                <a:solidFill>
                  <a:schemeClr val="bg1"/>
                </a:solidFill>
              </a:rPr>
              <a:t>benefits add up to a net present value (NPV) of $10.8 million and an ROI of 478%.   </a:t>
            </a:r>
          </a:p>
        </p:txBody>
      </p:sp>
      <p:sp>
        <p:nvSpPr>
          <p:cNvPr id="65" name="TextBox 64">
            <a:extLst>
              <a:ext uri="{FF2B5EF4-FFF2-40B4-BE49-F238E27FC236}">
                <a16:creationId xmlns:a16="http://schemas.microsoft.com/office/drawing/2014/main" id="{F1A716CA-3106-4568-A997-C288B44E8CE7}"/>
              </a:ext>
            </a:extLst>
          </p:cNvPr>
          <p:cNvSpPr txBox="1"/>
          <p:nvPr/>
        </p:nvSpPr>
        <p:spPr>
          <a:xfrm>
            <a:off x="584160" y="6209871"/>
            <a:ext cx="5342003" cy="369332"/>
          </a:xfrm>
          <a:prstGeom prst="rect">
            <a:avLst/>
          </a:prstGeom>
          <a:noFill/>
        </p:spPr>
        <p:txBody>
          <a:bodyPr wrap="square" lIns="0" tIns="0" rIns="0" bIns="0" rtlCol="0" anchor="t">
            <a:spAutoFit/>
          </a:bodyPr>
          <a:lstStyle/>
          <a:p>
            <a:pPr lvl="0">
              <a:defRPr/>
            </a:pPr>
            <a:r>
              <a:rPr lang="en-US" sz="1200" baseline="70000">
                <a:solidFill>
                  <a:srgbClr val="FFFFFF"/>
                </a:solidFill>
                <a:cs typeface="Segoe UI"/>
              </a:rPr>
              <a:t>1</a:t>
            </a:r>
            <a:r>
              <a:rPr lang="en-US" sz="1200" baseline="30000">
                <a:solidFill>
                  <a:srgbClr val="FFFFFF"/>
                </a:solidFill>
                <a:cs typeface="Segoe UI"/>
              </a:rPr>
              <a:t>Forrester Total Economic Impact™ Study Commissioned By Microsoft, August 2019,</a:t>
            </a:r>
            <a:r>
              <a:rPr lang="en-US" sz="1200">
                <a:solidFill>
                  <a:srgbClr val="FFFFFF"/>
                </a:solidFill>
                <a:cs typeface="Segoe UI"/>
              </a:rPr>
              <a:t> </a:t>
            </a:r>
            <a:r>
              <a:rPr lang="en-US" sz="1200" baseline="30000">
                <a:solidFill>
                  <a:srgbClr val="FFFFFF"/>
                </a:solidFill>
                <a:cs typeface="Segoe UI"/>
              </a:rPr>
              <a:t>The Total Economic Impact™ Of Microsoft Azure IaaS</a:t>
            </a:r>
            <a:r>
              <a:rPr lang="en-US" sz="1200">
                <a:solidFill>
                  <a:srgbClr val="FFFFFF"/>
                </a:solidFill>
                <a:cs typeface="Segoe UI"/>
              </a:rPr>
              <a:t> </a:t>
            </a:r>
            <a:r>
              <a:rPr lang="en-US" sz="1200" baseline="30000">
                <a:solidFill>
                  <a:srgbClr val="FFFFFF"/>
                </a:solidFill>
                <a:cs typeface="Segoe UI"/>
              </a:rPr>
              <a:t>Cost Savings And Business Benefits Enabled By Azure Infrastructure-As-A-Service (IaaS)</a:t>
            </a:r>
            <a:endParaRPr lang="en-AU" sz="1200" baseline="30000">
              <a:solidFill>
                <a:srgbClr val="FFFFFF"/>
              </a:solidFill>
              <a:cs typeface="Segoe UI"/>
            </a:endParaRPr>
          </a:p>
        </p:txBody>
      </p:sp>
      <p:sp>
        <p:nvSpPr>
          <p:cNvPr id="6" name="TextBox 5">
            <a:extLst>
              <a:ext uri="{FF2B5EF4-FFF2-40B4-BE49-F238E27FC236}">
                <a16:creationId xmlns:a16="http://schemas.microsoft.com/office/drawing/2014/main" id="{6FB10C70-E235-4C79-A352-8E5EA1AA3F71}"/>
              </a:ext>
            </a:extLst>
          </p:cNvPr>
          <p:cNvSpPr txBox="1"/>
          <p:nvPr/>
        </p:nvSpPr>
        <p:spPr>
          <a:xfrm>
            <a:off x="7305716" y="1092130"/>
            <a:ext cx="4645075" cy="1107996"/>
          </a:xfrm>
          <a:prstGeom prst="rect">
            <a:avLst/>
          </a:prstGeom>
          <a:noFill/>
        </p:spPr>
        <p:txBody>
          <a:bodyPr wrap="square" lIns="0" tIns="0" rIns="0" bIns="0" rtlCol="0">
            <a:spAutoFit/>
          </a:bodyPr>
          <a:lstStyle/>
          <a:p>
            <a:r>
              <a:rPr lang="en-US" sz="2400" b="1">
                <a:solidFill>
                  <a:srgbClr val="4FE7FF"/>
                </a:solidFill>
                <a:latin typeface="+mj-lt"/>
              </a:rPr>
              <a:t>Shifting from on-premises operations to the cloud favors your bottom line </a:t>
            </a:r>
          </a:p>
        </p:txBody>
      </p:sp>
      <p:sp>
        <p:nvSpPr>
          <p:cNvPr id="8" name="TextBox 7">
            <a:extLst>
              <a:ext uri="{FF2B5EF4-FFF2-40B4-BE49-F238E27FC236}">
                <a16:creationId xmlns:a16="http://schemas.microsoft.com/office/drawing/2014/main" id="{9EABEB2D-EBC5-4629-BDB2-45B275B61672}"/>
              </a:ext>
            </a:extLst>
          </p:cNvPr>
          <p:cNvSpPr txBox="1"/>
          <p:nvPr/>
        </p:nvSpPr>
        <p:spPr>
          <a:xfrm>
            <a:off x="649583" y="1926880"/>
            <a:ext cx="2710659" cy="276999"/>
          </a:xfrm>
          <a:prstGeom prst="rect">
            <a:avLst/>
          </a:prstGeom>
          <a:noFill/>
        </p:spPr>
        <p:txBody>
          <a:bodyPr wrap="square" lIns="0" tIns="0" rIns="0" bIns="0" rtlCol="0">
            <a:spAutoFit/>
          </a:bodyPr>
          <a:lstStyle/>
          <a:p>
            <a:r>
              <a:rPr lang="en-US">
                <a:solidFill>
                  <a:schemeClr val="bg1"/>
                </a:solidFill>
                <a:latin typeface="Segoe UI" panose="020B0502040204020203" pitchFamily="34" charset="0"/>
                <a:cs typeface="Segoe UI" panose="020B0502040204020203" pitchFamily="34" charset="0"/>
              </a:rPr>
              <a:t>Benefits (Three-Year)</a:t>
            </a:r>
          </a:p>
        </p:txBody>
      </p:sp>
    </p:spTree>
    <p:extLst>
      <p:ext uri="{BB962C8B-B14F-4D97-AF65-F5344CB8AC3E}">
        <p14:creationId xmlns:p14="http://schemas.microsoft.com/office/powerpoint/2010/main" val="12381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1202" y="2513781"/>
            <a:ext cx="9666247" cy="1661993"/>
          </a:xfrm>
          <a:noFill/>
        </p:spPr>
        <p:txBody>
          <a:bodyPr/>
          <a:lstStyle/>
          <a:p>
            <a:r>
              <a:rPr lang="en-US" sz="4000">
                <a:latin typeface="Segoe UI Semibold" panose="020B0702040204020203" pitchFamily="34" charset="0"/>
                <a:cs typeface="Segoe UI Semibold" panose="020B0702040204020203" pitchFamily="34" charset="0"/>
              </a:rPr>
              <a:t>Overview:</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Microsoft Cloud Adoption Framework</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for Azure</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4781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8279455" cy="553998"/>
          </a:xfrm>
        </p:spPr>
        <p:txBody>
          <a:bodyPr/>
          <a:lstStyle/>
          <a:p>
            <a:r>
              <a:rPr lang="en-US" dirty="0">
                <a:solidFill>
                  <a:schemeClr val="tx1"/>
                </a:solidFill>
              </a:rPr>
              <a:t>Achieve</a:t>
            </a:r>
            <a:r>
              <a:rPr lang="en-US" dirty="0">
                <a:solidFill>
                  <a:schemeClr val="bg1"/>
                </a:solidFill>
              </a:rPr>
              <a:t> </a:t>
            </a:r>
            <a:r>
              <a:rPr lang="en-US" dirty="0">
                <a:solidFill>
                  <a:schemeClr val="tx1"/>
                </a:solidFill>
              </a:rPr>
              <a:t>balance. Deliver modernization</a:t>
            </a:r>
            <a:r>
              <a:rPr lang="en-US" dirty="0">
                <a:solidFill>
                  <a:schemeClr val="bg1"/>
                </a:solidFill>
              </a:rPr>
              <a:t>. Deli</a:t>
            </a:r>
            <a:endParaRPr lang="en-US" dirty="0"/>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defTabSz="914411"/>
            <a:r>
              <a:rPr lang="en-US" sz="2040">
                <a:solidFill>
                  <a:srgbClr val="4BE8FF"/>
                </a:solidFill>
                <a:latin typeface="Segoe UI"/>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defTabSz="914411"/>
            <a:r>
              <a:rPr lang="en-US" sz="2040">
                <a:solidFill>
                  <a:srgbClr val="0078D4"/>
                </a:solidFill>
                <a:latin typeface="Segoe UI"/>
              </a:rPr>
              <a:t>Speed &amp; </a:t>
            </a:r>
          </a:p>
          <a:p>
            <a:pPr defTabSz="914411"/>
            <a:r>
              <a:rPr lang="en-US" sz="2040">
                <a:solidFill>
                  <a:srgbClr val="0078D4"/>
                </a:solidFill>
                <a:latin typeface="Segoe UI"/>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1005980" y="5659372"/>
            <a:ext cx="9348878" cy="944051"/>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Align</a:t>
            </a:r>
            <a:r>
              <a:rPr lang="en-US" sz="2000">
                <a:gradFill>
                  <a:gsLst>
                    <a:gs pos="2917">
                      <a:schemeClr val="tx1"/>
                    </a:gs>
                    <a:gs pos="30000">
                      <a:schemeClr val="tx1"/>
                    </a:gs>
                  </a:gsLst>
                  <a:lin ang="5400000" scaled="0"/>
                </a:gradFill>
              </a:rPr>
              <a:t>—business, people and technology strategy.</a:t>
            </a:r>
          </a:p>
          <a:p>
            <a:r>
              <a:rPr lang="en-US" sz="2000" b="1">
                <a:gradFill>
                  <a:gsLst>
                    <a:gs pos="2917">
                      <a:schemeClr val="tx1"/>
                    </a:gs>
                    <a:gs pos="30000">
                      <a:schemeClr val="tx1"/>
                    </a:gs>
                  </a:gsLst>
                  <a:lin ang="5400000" scaled="0"/>
                </a:gradFill>
              </a:rPr>
              <a:t>Achieve</a:t>
            </a:r>
            <a:r>
              <a:rPr lang="en-US" sz="2000">
                <a:gradFill>
                  <a:gsLst>
                    <a:gs pos="2917">
                      <a:schemeClr val="tx1"/>
                    </a:gs>
                    <a:gs pos="30000">
                      <a:schemeClr val="tx1"/>
                    </a:gs>
                  </a:gsLst>
                  <a:lin ang="5400000" scaled="0"/>
                </a:gradFill>
              </a:rPr>
              <a:t>—business goals with actionable, efficient, and comprehensive guidance.</a:t>
            </a:r>
          </a:p>
          <a:p>
            <a:r>
              <a:rPr lang="en-US" sz="2000" b="1">
                <a:gradFill>
                  <a:gsLst>
                    <a:gs pos="2917">
                      <a:schemeClr val="tx1"/>
                    </a:gs>
                    <a:gs pos="30000">
                      <a:schemeClr val="tx1"/>
                    </a:gs>
                  </a:gsLst>
                  <a:lin ang="5400000" scaled="0"/>
                </a:gradFill>
              </a:rPr>
              <a:t>Deliver</a:t>
            </a:r>
            <a:r>
              <a:rPr lang="en-US" sz="2000">
                <a:gradFill>
                  <a:gsLst>
                    <a:gs pos="2917">
                      <a:schemeClr val="tx1"/>
                    </a:gs>
                    <a:gs pos="30000">
                      <a:schemeClr val="tx1"/>
                    </a:gs>
                  </a:gsLst>
                  <a:lin ang="5400000" scaled="0"/>
                </a:gradFill>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274C96-AAAB-4A53-AE16-5A0AADBD1E54}">
  <ds:schemaRefs>
    <ds:schemaRef ds:uri="http://schemas.microsoft.com/sharepoint/v3/contenttype/forms"/>
  </ds:schemaRefs>
</ds:datastoreItem>
</file>

<file path=customXml/itemProps2.xml><?xml version="1.0" encoding="utf-8"?>
<ds:datastoreItem xmlns:ds="http://schemas.openxmlformats.org/officeDocument/2006/customXml" ds:itemID="{1370A9FB-529E-490E-9BD2-FB0C8AC7F7E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B2C0EB0-2890-4556-9A76-79007400FD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190</TotalTime>
  <Words>4800</Words>
  <Application>Microsoft Office PowerPoint</Application>
  <PresentationFormat>Widescreen</PresentationFormat>
  <Paragraphs>559</Paragraphs>
  <Slides>32</Slides>
  <Notes>23</Notes>
  <HiddenSlides>17</HiddenSlides>
  <MMClips>0</MMClips>
  <ScaleCrop>false</ScaleCrop>
  <HeadingPairs>
    <vt:vector size="4" baseType="variant">
      <vt:variant>
        <vt:lpstr>Theme</vt:lpstr>
      </vt:variant>
      <vt:variant>
        <vt:i4>4</vt:i4>
      </vt:variant>
      <vt:variant>
        <vt:lpstr>Slide Titles</vt:lpstr>
      </vt:variant>
      <vt:variant>
        <vt:i4>32</vt:i4>
      </vt:variant>
    </vt:vector>
  </HeadingPairs>
  <TitlesOfParts>
    <vt:vector size="36" baseType="lpstr">
      <vt:lpstr>Office Theme</vt:lpstr>
      <vt:lpstr>Black Template</vt:lpstr>
      <vt:lpstr>Dynamics 365</vt:lpstr>
      <vt:lpstr>1_Dynamics 365</vt:lpstr>
      <vt:lpstr>PowerPoint Presentation</vt:lpstr>
      <vt:lpstr>Cloud Adoption Framework for Azure | Overview</vt:lpstr>
      <vt:lpstr>Agenda</vt:lpstr>
      <vt:lpstr>Why is cloud adoption important?</vt:lpstr>
      <vt:lpstr>PowerPoint Presentation</vt:lpstr>
      <vt:lpstr>PowerPoint Presentation</vt:lpstr>
      <vt:lpstr>Modernization drives measurable ROI </vt:lpstr>
      <vt:lpstr>Overview: Microsoft Cloud Adoption Framework for Azure</vt:lpstr>
      <vt:lpstr>Achieve balance. Deliver modernization. Deli</vt:lpstr>
      <vt:lpstr>PowerPoint Presentation</vt:lpstr>
      <vt:lpstr>PowerPoint Presentation</vt:lpstr>
      <vt:lpstr>Overcoming common blockers</vt:lpstr>
      <vt:lpstr>Overcoming common blockers</vt:lpstr>
      <vt:lpstr>Tools, templates, and assessments</vt:lpstr>
      <vt:lpstr>PowerPoint Presentation</vt:lpstr>
      <vt:lpstr>Thank You</vt:lpstr>
      <vt:lpstr>Appendix: Slide template gallery Customize your presentations with the following slide options</vt:lpstr>
      <vt:lpstr>Achieve balance. Deliver modernization.</vt:lpstr>
      <vt:lpstr>PowerPoint Presentation</vt:lpstr>
      <vt:lpstr>PowerPoint Presentation</vt:lpstr>
      <vt:lpstr>Microsoft Cloud Adoption Framework for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Accelerate your digital transformation journey with Microsoft Cloud Adoption Framework for Azure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Baker</dc:creator>
  <cp:lastModifiedBy>Kristen Baker (Red Door Collaborative LLC)</cp:lastModifiedBy>
  <cp:revision>65</cp:revision>
  <dcterms:created xsi:type="dcterms:W3CDTF">2020-04-22T21:43:32Z</dcterms:created>
  <dcterms:modified xsi:type="dcterms:W3CDTF">2020-04-30T20:25:06Z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v-krbake@microsoft.com</vt:lpwstr>
  </property>
  <property fmtid="{D5CDD505-2E9C-101B-9397-08002B2CF9AE}" pid="5" name="MSIP_Label_f42aa342-8706-4288-bd11-ebb85995028c_SetDate">
    <vt:lpwstr>2020-04-23T19:19:15.2854321Z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da418403-2eee-4b22-abfd-bdd2f40625fd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0x01010009BB234200C6174BA1143AC7CFCC6FA8</vt:lpwstr>
  </property>
</Properties>
</file>